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82" r:id="rId5"/>
    <p:sldId id="344" r:id="rId6"/>
    <p:sldId id="283" r:id="rId7"/>
    <p:sldId id="327" r:id="rId8"/>
    <p:sldId id="332" r:id="rId9"/>
    <p:sldId id="341" r:id="rId10"/>
    <p:sldId id="352" r:id="rId11"/>
    <p:sldId id="351" r:id="rId12"/>
    <p:sldId id="354" r:id="rId13"/>
    <p:sldId id="342" r:id="rId14"/>
    <p:sldId id="343" r:id="rId15"/>
    <p:sldId id="350" r:id="rId16"/>
    <p:sldId id="257" r:id="rId17"/>
    <p:sldId id="256" r:id="rId18"/>
    <p:sldId id="333" r:id="rId19"/>
    <p:sldId id="334" r:id="rId20"/>
    <p:sldId id="335" r:id="rId21"/>
    <p:sldId id="339" r:id="rId22"/>
    <p:sldId id="296" r:id="rId23"/>
    <p:sldId id="340" r:id="rId24"/>
    <p:sldId id="336" r:id="rId25"/>
    <p:sldId id="324" r:id="rId26"/>
    <p:sldId id="31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39" autoAdjust="0"/>
    <p:restoredTop sz="95196" autoAdjust="0"/>
  </p:normalViewPr>
  <p:slideViewPr>
    <p:cSldViewPr snapToGrid="0">
      <p:cViewPr>
        <p:scale>
          <a:sx n="47" d="100"/>
          <a:sy n="47" d="100"/>
        </p:scale>
        <p:origin x="1910" y="802"/>
      </p:cViewPr>
      <p:guideLst/>
    </p:cSldViewPr>
  </p:slideViewPr>
  <p:outlineViewPr>
    <p:cViewPr>
      <p:scale>
        <a:sx n="33" d="100"/>
        <a:sy n="33" d="100"/>
      </p:scale>
      <p:origin x="0" y="-69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8/11/2023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04128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2" indent="0" algn="l" rtl="0" fontAlgn="base">
              <a:buFont typeface="+mj-lt"/>
              <a:buNone/>
            </a:pPr>
            <a:r>
              <a:rPr lang="en-US" sz="100" i="1" u="sng" dirty="0">
                <a:solidFill>
                  <a:srgbClr val="000000"/>
                </a:solidFill>
                <a:effectLst/>
                <a:latin typeface="inherit"/>
              </a:rPr>
              <a:t>Discovery Phase</a:t>
            </a:r>
            <a:endParaRPr lang="en-US" sz="100" dirty="0">
              <a:solidFill>
                <a:srgbClr val="000000"/>
              </a:solidFill>
              <a:effectLst/>
              <a:latin typeface="inherit"/>
            </a:endParaRPr>
          </a:p>
          <a:p>
            <a:pPr marL="1600200" lvl="3" indent="-228600" algn="l" rtl="0" fontAlgn="base">
              <a:buFont typeface="+mj-lt"/>
              <a:buAutoNum type="arabicPeriod"/>
            </a:pPr>
            <a:r>
              <a:rPr lang="en-US" sz="100" dirty="0">
                <a:solidFill>
                  <a:srgbClr val="000000"/>
                </a:solidFill>
                <a:effectLst/>
                <a:latin typeface="inherit"/>
              </a:rPr>
              <a:t>Which divisional resorts "actually" have a single SPY patroller OR a program (NSP doesn't have current data so we have to gather)</a:t>
            </a:r>
          </a:p>
          <a:p>
            <a:pPr marL="914400" lvl="2" indent="0" algn="l" rtl="0" fontAlgn="base">
              <a:buFont typeface="+mj-lt"/>
              <a:buNone/>
            </a:pPr>
            <a:r>
              <a:rPr lang="en-US" sz="100" i="1" u="sng" dirty="0">
                <a:solidFill>
                  <a:srgbClr val="000000"/>
                </a:solidFill>
                <a:effectLst/>
                <a:latin typeface="inherit"/>
              </a:rPr>
              <a:t>Strategy Phase</a:t>
            </a:r>
            <a:endParaRPr lang="en-US" sz="100" dirty="0">
              <a:solidFill>
                <a:srgbClr val="000000"/>
              </a:solidFill>
              <a:effectLst/>
              <a:latin typeface="inherit"/>
            </a:endParaRPr>
          </a:p>
          <a:p>
            <a:pPr marL="1600200" lvl="3" indent="-228600" algn="l" rtl="0" fontAlgn="base">
              <a:buFont typeface="+mj-lt"/>
              <a:buAutoNum type="arabicPeriod"/>
            </a:pPr>
            <a:r>
              <a:rPr lang="en-US" sz="100" b="1" i="1" dirty="0">
                <a:solidFill>
                  <a:srgbClr val="000000"/>
                </a:solidFill>
                <a:effectLst/>
                <a:latin typeface="inherit"/>
              </a:rPr>
              <a:t>Resorts with a single SPY</a:t>
            </a:r>
            <a:endParaRPr lang="en-US" sz="100" dirty="0">
              <a:solidFill>
                <a:srgbClr val="000000"/>
              </a:solidFill>
              <a:effectLst/>
              <a:latin typeface="inherit"/>
            </a:endParaRPr>
          </a:p>
          <a:p>
            <a:pPr marL="2057400" lvl="4" indent="-228600" algn="l" rtl="0" fontAlgn="base">
              <a:buFont typeface="+mj-lt"/>
              <a:buAutoNum type="arabicPeriod"/>
            </a:pPr>
            <a:r>
              <a:rPr lang="en-US" sz="100" dirty="0">
                <a:solidFill>
                  <a:srgbClr val="000000"/>
                </a:solidFill>
                <a:effectLst/>
                <a:latin typeface="inherit"/>
              </a:rPr>
              <a:t>formalize a manageable path forward for the resort to build the program</a:t>
            </a:r>
          </a:p>
          <a:p>
            <a:pPr marL="1600200" lvl="3" indent="-228600" algn="l" rtl="0" fontAlgn="base">
              <a:buFont typeface="+mj-lt"/>
              <a:buAutoNum type="arabicPeriod"/>
            </a:pPr>
            <a:r>
              <a:rPr lang="en-US" sz="100" b="1" i="1" dirty="0">
                <a:solidFill>
                  <a:srgbClr val="000000"/>
                </a:solidFill>
                <a:effectLst/>
                <a:latin typeface="inherit"/>
              </a:rPr>
              <a:t>Resorts with a SPY program</a:t>
            </a:r>
            <a:endParaRPr lang="en-US" sz="100" dirty="0">
              <a:solidFill>
                <a:srgbClr val="000000"/>
              </a:solidFill>
              <a:effectLst/>
              <a:latin typeface="inherit"/>
            </a:endParaRPr>
          </a:p>
          <a:p>
            <a:pPr marL="2057400" lvl="4" indent="-228600" algn="l" rtl="0" fontAlgn="base">
              <a:buFont typeface="+mj-lt"/>
              <a:buAutoNum type="arabicPeriod"/>
            </a:pPr>
            <a:r>
              <a:rPr lang="en-US" sz="100" dirty="0">
                <a:solidFill>
                  <a:srgbClr val="000000"/>
                </a:solidFill>
                <a:effectLst/>
                <a:latin typeface="inherit"/>
              </a:rPr>
              <a:t>upload program info to PNWD website, inventory actual number of SPY's in program, regional advisor work with me to support program buildout based on resort resources</a:t>
            </a:r>
          </a:p>
          <a:p>
            <a:pPr marL="1600200" lvl="3" indent="-228600" algn="l" rtl="0" fontAlgn="base">
              <a:buFont typeface="+mj-lt"/>
              <a:buAutoNum type="arabicPeriod"/>
            </a:pPr>
            <a:r>
              <a:rPr lang="en-US" sz="100" b="1" i="1" dirty="0">
                <a:solidFill>
                  <a:srgbClr val="000000"/>
                </a:solidFill>
                <a:effectLst/>
                <a:latin typeface="inherit"/>
              </a:rPr>
              <a:t>Resorts with NO SPY Program</a:t>
            </a:r>
            <a:endParaRPr lang="en-US" sz="100" dirty="0">
              <a:solidFill>
                <a:srgbClr val="000000"/>
              </a:solidFill>
              <a:effectLst/>
              <a:latin typeface="inherit"/>
            </a:endParaRPr>
          </a:p>
          <a:p>
            <a:pPr marL="2057400" lvl="4" indent="-228600" algn="l" rtl="0" fontAlgn="base">
              <a:buFont typeface="+mj-lt"/>
              <a:buAutoNum type="arabicPeriod"/>
            </a:pPr>
            <a:r>
              <a:rPr lang="en-US" sz="100" dirty="0">
                <a:solidFill>
                  <a:srgbClr val="000000"/>
                </a:solidFill>
                <a:effectLst/>
                <a:latin typeface="inherit"/>
              </a:rPr>
              <a:t>Regional advisor work with resort to understand challenges, then work with me to help develop path forward </a:t>
            </a:r>
            <a:r>
              <a:rPr lang="en-US" sz="100" dirty="0" err="1">
                <a:solidFill>
                  <a:srgbClr val="000000"/>
                </a:solidFill>
                <a:effectLst/>
                <a:latin typeface="inherit"/>
              </a:rPr>
              <a:t>thats</a:t>
            </a:r>
            <a:r>
              <a:rPr lang="en-US" sz="100" dirty="0">
                <a:solidFill>
                  <a:srgbClr val="000000"/>
                </a:solidFill>
                <a:effectLst/>
                <a:latin typeface="inherit"/>
              </a:rPr>
              <a:t> reasonable based on resort resources</a:t>
            </a:r>
          </a:p>
          <a:p>
            <a:pPr marL="1143000" lvl="2" indent="-228600" algn="l" rtl="0" fontAlgn="base">
              <a:buFont typeface="+mj-lt"/>
              <a:buAutoNum type="arabicPeriod"/>
            </a:pPr>
            <a:r>
              <a:rPr lang="en-US" sz="100" i="1" u="sng" dirty="0">
                <a:solidFill>
                  <a:srgbClr val="000000"/>
                </a:solidFill>
                <a:effectLst/>
                <a:latin typeface="inherit"/>
              </a:rPr>
              <a:t>Execution Phase</a:t>
            </a:r>
            <a:endParaRPr lang="en-US" sz="100" dirty="0">
              <a:solidFill>
                <a:srgbClr val="000000"/>
              </a:solidFill>
              <a:effectLst/>
              <a:latin typeface="inherit"/>
            </a:endParaRPr>
          </a:p>
          <a:p>
            <a:pPr marL="2057400" lvl="4" indent="-228600" algn="l" rtl="0" fontAlgn="base">
              <a:buFont typeface="+mj-lt"/>
              <a:buAutoNum type="arabicPeriod"/>
            </a:pPr>
            <a:r>
              <a:rPr lang="en-US" sz="100" dirty="0">
                <a:solidFill>
                  <a:srgbClr val="000000"/>
                </a:solidFill>
                <a:effectLst/>
                <a:latin typeface="inherit"/>
              </a:rPr>
              <a:t>Regional advisors speak to resorts 2-3x in the season &amp; report back on progress at the bimonthly Divisional /Regional SPY advisor call</a:t>
            </a:r>
          </a:p>
          <a:p>
            <a:pPr marL="1828800" lvl="4" indent="0" algn="l" rtl="0" fontAlgn="base">
              <a:buFont typeface="+mj-lt"/>
              <a:buNone/>
            </a:pPr>
            <a:br>
              <a:rPr lang="en-US" sz="100" dirty="0">
                <a:solidFill>
                  <a:srgbClr val="000000"/>
                </a:solidFill>
                <a:effectLst/>
                <a:latin typeface="inherit"/>
              </a:rPr>
            </a:br>
            <a:endParaRPr lang="en-US" sz="100" dirty="0">
              <a:solidFill>
                <a:srgbClr val="000000"/>
              </a:solidFill>
              <a:effectLst/>
              <a:latin typeface="inherit"/>
            </a:endParaRPr>
          </a:p>
          <a:p>
            <a:pPr lvl="0" algn="l" rtl="0" fontAlgn="base">
              <a:buFont typeface="+mj-lt"/>
              <a:buAutoNum type="arabicPeriod" startAt="4"/>
            </a:pPr>
            <a:r>
              <a:rPr lang="en-US" sz="100" dirty="0">
                <a:solidFill>
                  <a:srgbClr val="000000"/>
                </a:solidFill>
                <a:effectLst/>
                <a:latin typeface="inherit"/>
              </a:rPr>
              <a:t> </a:t>
            </a:r>
            <a:r>
              <a:rPr lang="en-US" sz="100" b="1" i="1" u="sng" dirty="0">
                <a:solidFill>
                  <a:srgbClr val="000000"/>
                </a:solidFill>
                <a:effectLst/>
                <a:latin typeface="inherit"/>
              </a:rPr>
              <a:t>PNW SKI CLUB COUNCIL - 27 clubs</a:t>
            </a:r>
            <a:r>
              <a:rPr lang="en-US" sz="100" dirty="0">
                <a:solidFill>
                  <a:srgbClr val="000000"/>
                </a:solidFill>
                <a:effectLst/>
                <a:latin typeface="inherit"/>
              </a:rPr>
              <a:t> in the PNW! promoting SPY programs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32953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8245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800" b="1" dirty="0">
                <a:solidFill>
                  <a:srgbClr val="000000"/>
                </a:solidFill>
                <a:effectLst/>
                <a:latin typeface="+mn-lt"/>
              </a:rPr>
              <a:t>RECRUITING</a:t>
            </a:r>
            <a:endParaRPr lang="en-US" sz="1800" dirty="0">
              <a:solidFill>
                <a:srgbClr val="000000"/>
              </a:solidFill>
              <a:effectLst/>
              <a:latin typeface="+mn-lt"/>
            </a:endParaRPr>
          </a:p>
          <a:p>
            <a:pPr rtl="0" fontAlgn="base"/>
            <a:r>
              <a:rPr lang="en-US" sz="1800" dirty="0">
                <a:solidFill>
                  <a:srgbClr val="000000"/>
                </a:solidFill>
                <a:effectLst/>
                <a:latin typeface="+mn-lt"/>
              </a:rPr>
              <a:t>     Recruiting strategy suggestions, posters, recruiting goals based on metrics </a:t>
            </a:r>
          </a:p>
          <a:p>
            <a:pPr rtl="0" fontAlgn="base"/>
            <a:r>
              <a:rPr lang="en-US" sz="1800" b="1" dirty="0">
                <a:solidFill>
                  <a:srgbClr val="000000"/>
                </a:solidFill>
                <a:effectLst/>
                <a:latin typeface="+mn-lt"/>
              </a:rPr>
              <a:t>ADMINISTRATION</a:t>
            </a:r>
            <a:endParaRPr lang="en-US" sz="1800" dirty="0">
              <a:solidFill>
                <a:srgbClr val="000000"/>
              </a:solidFill>
              <a:effectLst/>
              <a:latin typeface="+mn-lt"/>
            </a:endParaRPr>
          </a:p>
          <a:p>
            <a:pPr rtl="0" fontAlgn="base"/>
            <a:r>
              <a:rPr lang="en-US" sz="1800" dirty="0">
                <a:solidFill>
                  <a:srgbClr val="000000"/>
                </a:solidFill>
                <a:effectLst/>
                <a:latin typeface="+mn-lt"/>
              </a:rPr>
              <a:t>     Suggested excel workbook set up to track: recruiting venues, interested candidates, paperwork received, SPY participants at resorts....</a:t>
            </a:r>
          </a:p>
          <a:p>
            <a:pPr rtl="0" fontAlgn="base"/>
            <a:r>
              <a:rPr lang="en-US" sz="1800" b="1" dirty="0">
                <a:solidFill>
                  <a:srgbClr val="000000"/>
                </a:solidFill>
                <a:effectLst/>
                <a:latin typeface="+mn-lt"/>
              </a:rPr>
              <a:t>PROGRAMMING</a:t>
            </a:r>
            <a:endParaRPr lang="en-US" sz="1800" dirty="0">
              <a:solidFill>
                <a:srgbClr val="000000"/>
              </a:solidFill>
              <a:effectLst/>
              <a:latin typeface="+mn-lt"/>
            </a:endParaRPr>
          </a:p>
          <a:p>
            <a:pPr rtl="0" fontAlgn="base"/>
            <a:r>
              <a:rPr lang="en-US" sz="1800" dirty="0">
                <a:solidFill>
                  <a:srgbClr val="000000"/>
                </a:solidFill>
                <a:effectLst/>
                <a:latin typeface="+mn-lt"/>
              </a:rPr>
              <a:t>     Spy 1 (16/17 </a:t>
            </a:r>
            <a:r>
              <a:rPr lang="en-US" sz="1800" dirty="0" err="1">
                <a:solidFill>
                  <a:srgbClr val="000000"/>
                </a:solidFill>
                <a:effectLst/>
                <a:latin typeface="+mn-lt"/>
              </a:rPr>
              <a:t>yo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</a:rPr>
              <a:t>): 4-week intensive mountain training </a:t>
            </a:r>
          </a:p>
          <a:p>
            <a:pPr rtl="0" fontAlgn="base"/>
            <a:r>
              <a:rPr lang="en-US" sz="1800" dirty="0">
                <a:solidFill>
                  <a:srgbClr val="000000"/>
                </a:solidFill>
                <a:effectLst/>
                <a:latin typeface="+mn-lt"/>
              </a:rPr>
              <a:t>     Spy 2 (18+y.o):    mentoring program/integration into adult patrol</a:t>
            </a:r>
          </a:p>
          <a:p>
            <a:pPr rtl="0" fontAlgn="base"/>
            <a:r>
              <a:rPr lang="en-US" sz="1800" b="1" dirty="0">
                <a:solidFill>
                  <a:srgbClr val="000000"/>
                </a:solidFill>
                <a:effectLst/>
                <a:latin typeface="+mn-lt"/>
              </a:rPr>
              <a:t>LEGAL &amp; DOCUMENTATION</a:t>
            </a:r>
            <a:endParaRPr lang="en-US" sz="1800" dirty="0">
              <a:solidFill>
                <a:srgbClr val="000000"/>
              </a:solidFill>
              <a:effectLst/>
              <a:latin typeface="+mn-lt"/>
            </a:endParaRPr>
          </a:p>
          <a:p>
            <a:pPr rtl="0" fontAlgn="base"/>
            <a:r>
              <a:rPr lang="en-US" sz="1800" b="1" dirty="0">
                <a:solidFill>
                  <a:srgbClr val="000000"/>
                </a:solidFill>
                <a:effectLst/>
                <a:latin typeface="+mn-lt"/>
              </a:rPr>
              <a:t>     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</a:rPr>
              <a:t>Commitment forms</a:t>
            </a:r>
          </a:p>
          <a:p>
            <a:pPr rtl="0" fontAlgn="base"/>
            <a:r>
              <a:rPr lang="en-US" sz="1800" dirty="0">
                <a:solidFill>
                  <a:srgbClr val="000000"/>
                </a:solidFill>
                <a:effectLst/>
                <a:latin typeface="+mn-lt"/>
              </a:rPr>
              <a:t>     Release forms</a:t>
            </a:r>
          </a:p>
          <a:p>
            <a:pPr rtl="0" fontAlgn="base"/>
            <a:r>
              <a:rPr lang="en-US" sz="1800" dirty="0">
                <a:solidFill>
                  <a:srgbClr val="000000"/>
                </a:solidFill>
                <a:effectLst/>
                <a:latin typeface="+mn-lt"/>
              </a:rPr>
              <a:t>     youth in sport requirements/step by step</a:t>
            </a:r>
          </a:p>
          <a:p>
            <a:pPr rtl="0" fontAlgn="base"/>
            <a:r>
              <a:rPr lang="en-US" sz="1800" b="1" dirty="0">
                <a:solidFill>
                  <a:srgbClr val="000000"/>
                </a:solidFill>
                <a:effectLst/>
                <a:latin typeface="+mn-lt"/>
              </a:rPr>
              <a:t>PRESENTING (to patrol/resorts/NSP)</a:t>
            </a:r>
            <a:endParaRPr lang="en-US" sz="1800" dirty="0">
              <a:solidFill>
                <a:srgbClr val="000000"/>
              </a:solidFill>
              <a:effectLst/>
              <a:latin typeface="+mn-lt"/>
            </a:endParaRPr>
          </a:p>
          <a:p>
            <a:pPr rtl="0" fontAlgn="base"/>
            <a:r>
              <a:rPr lang="en-US" sz="1800" dirty="0">
                <a:solidFill>
                  <a:srgbClr val="000000"/>
                </a:solidFill>
                <a:effectLst/>
                <a:latin typeface="+mn-lt"/>
              </a:rPr>
              <a:t>     power point explaining the program</a:t>
            </a:r>
          </a:p>
          <a:p>
            <a:pPr rtl="0" fontAlgn="base"/>
            <a:r>
              <a:rPr lang="en-US" sz="1800" b="1" dirty="0">
                <a:solidFill>
                  <a:srgbClr val="000000"/>
                </a:solidFill>
                <a:effectLst/>
                <a:latin typeface="+mn-lt"/>
              </a:rPr>
              <a:t>UNIFORMS</a:t>
            </a:r>
            <a:endParaRPr lang="en-US" sz="1800" dirty="0">
              <a:solidFill>
                <a:srgbClr val="000000"/>
              </a:solidFill>
              <a:effectLst/>
              <a:latin typeface="+mn-lt"/>
            </a:endParaRPr>
          </a:p>
          <a:p>
            <a:pPr rtl="0" fontAlgn="base"/>
            <a:r>
              <a:rPr lang="en-US" sz="1800" dirty="0">
                <a:solidFill>
                  <a:srgbClr val="000000"/>
                </a:solidFill>
                <a:effectLst/>
                <a:latin typeface="+mn-lt"/>
              </a:rPr>
              <a:t>     ready-made for resort: SPY helmet sticker, SPY patch, SPY 30l ski specific backpack</a:t>
            </a:r>
          </a:p>
          <a:p>
            <a:pPr rtl="0" fontAlgn="base"/>
            <a:r>
              <a:rPr lang="en-US" sz="1800" b="1" dirty="0">
                <a:solidFill>
                  <a:srgbClr val="000000"/>
                </a:solidFill>
                <a:effectLst/>
                <a:latin typeface="+mn-lt"/>
              </a:rPr>
              <a:t>PRESS</a:t>
            </a:r>
            <a:endParaRPr lang="en-US" sz="1800" dirty="0">
              <a:solidFill>
                <a:srgbClr val="000000"/>
              </a:solidFill>
              <a:effectLst/>
              <a:latin typeface="+mn-lt"/>
            </a:endParaRPr>
          </a:p>
          <a:p>
            <a:pPr rtl="0" fontAlgn="base"/>
            <a:r>
              <a:rPr lang="en-US" sz="1800" dirty="0">
                <a:solidFill>
                  <a:srgbClr val="000000"/>
                </a:solidFill>
                <a:effectLst/>
                <a:latin typeface="+mn-lt"/>
              </a:rPr>
              <a:t>     tips on how to engage TV, ski clubs</a:t>
            </a:r>
          </a:p>
          <a:p>
            <a:pPr rtl="0" fontAlgn="base"/>
            <a:r>
              <a:rPr lang="en-US" sz="1800" b="1" dirty="0">
                <a:solidFill>
                  <a:srgbClr val="000000"/>
                </a:solidFill>
                <a:effectLst/>
                <a:latin typeface="+mn-lt"/>
              </a:rPr>
              <a:t>SOCIAL MEDIA (retention &amp; recruiting)</a:t>
            </a:r>
            <a:endParaRPr lang="en-US" sz="1800" dirty="0">
              <a:solidFill>
                <a:srgbClr val="000000"/>
              </a:solidFill>
              <a:effectLst/>
              <a:latin typeface="+mn-lt"/>
            </a:endParaRPr>
          </a:p>
          <a:p>
            <a:pPr rtl="0" fontAlgn="base"/>
            <a:r>
              <a:rPr lang="en-US" sz="1800" dirty="0">
                <a:solidFill>
                  <a:srgbClr val="000000"/>
                </a:solidFill>
                <a:effectLst/>
                <a:latin typeface="+mn-lt"/>
              </a:rPr>
              <a:t>    suggestions for building a content photo library, an editorial calendar set up for pre-season recruiting/ during the season posting/ post season "maintaining interest"</a:t>
            </a:r>
          </a:p>
          <a:p>
            <a:pPr rtl="0" fontAlgn="base"/>
            <a:r>
              <a:rPr lang="en-US" sz="1800" b="1" dirty="0">
                <a:solidFill>
                  <a:srgbClr val="000000"/>
                </a:solidFill>
                <a:effectLst/>
                <a:latin typeface="+mn-lt"/>
              </a:rPr>
              <a:t>AWARDS/DOCUMENTATION</a:t>
            </a:r>
            <a:endParaRPr lang="en-US" sz="1800" dirty="0">
              <a:solidFill>
                <a:srgbClr val="000000"/>
              </a:solidFill>
              <a:effectLst/>
              <a:latin typeface="+mn-lt"/>
            </a:endParaRPr>
          </a:p>
          <a:p>
            <a:pPr rtl="0" fontAlgn="base"/>
            <a:r>
              <a:rPr lang="en-US" sz="1800" b="1" dirty="0">
                <a:solidFill>
                  <a:srgbClr val="000000"/>
                </a:solidFill>
                <a:effectLst/>
                <a:latin typeface="+mn-lt"/>
              </a:rPr>
              <a:t>   </a:t>
            </a:r>
            <a:r>
              <a:rPr lang="en-US" sz="1800" dirty="0">
                <a:solidFill>
                  <a:srgbClr val="000000"/>
                </a:solidFill>
                <a:effectLst/>
                <a:latin typeface="+mn-lt"/>
              </a:rPr>
              <a:t>  certificate of completion (includes the syllabus from training as documentation)</a:t>
            </a:r>
          </a:p>
          <a:p>
            <a:pPr rtl="0" fontAlgn="base"/>
            <a:r>
              <a:rPr lang="en-US" sz="1800" dirty="0">
                <a:solidFill>
                  <a:srgbClr val="000000"/>
                </a:solidFill>
                <a:effectLst/>
                <a:latin typeface="+mn-lt"/>
              </a:rPr>
              <a:t>     suggestions on how to track programs for better retention/recruiting/reporting</a:t>
            </a:r>
          </a:p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27395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45131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Bi-Monthly Calls at 4 Advisors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62322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Bi-Monthly Calls at 4 Advisors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6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415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Bi-Monthly Calls at 4 Advisors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7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49278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Bi-Monthly Calls at 4 Advisors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5597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Bi-Monthly Calls at 4 Advisors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47137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Bi-Monthly Calls at 4 Advisors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38577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88749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E77267-9F51-4226-989C-ED57465596ED}"/>
              </a:ext>
            </a:extLst>
          </p:cNvPr>
          <p:cNvSpPr/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2CC678-341F-44F8-AE2E-A6C84D75C56A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7A001A-FE8B-41CE-AC81-69D4A2339087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1416AC-94BD-4442-B771-E1ACAA70367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DB31DC4-A207-4A23-8E7A-40D0ECD04F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570000"/>
          </a:xfrm>
          <a:solidFill>
            <a:schemeClr val="bg1">
              <a:lumMod val="95000"/>
            </a:schemeClr>
          </a:solidFill>
        </p:spPr>
        <p:txBody>
          <a:bodyPr lIns="0" rIns="1764000" anchor="ctr"/>
          <a:lstStyle>
            <a:lvl1pPr marL="0" indent="0" algn="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359999"/>
            <a:ext cx="4416588" cy="5321927"/>
          </a:xfrm>
          <a:gradFill>
            <a:gsLst>
              <a:gs pos="4600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80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999" y="5681926"/>
            <a:ext cx="4416587" cy="816075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9100" y="804500"/>
            <a:ext cx="4416588" cy="3818712"/>
          </a:xfrm>
          <a:gradFill>
            <a:gsLst>
              <a:gs pos="4600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80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segue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099" y="4623212"/>
            <a:ext cx="4416587" cy="816075"/>
          </a:xfrm>
          <a:solidFill>
            <a:schemeClr val="bg1">
              <a:alpha val="80000"/>
            </a:schemeClr>
          </a:solidFill>
          <a:ln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54632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56F629-658F-4B7E-A1D1-2522EA76B0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5380A33-49FB-43FC-B60E-34A2E5556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49EF3-C757-4F43-906C-DE0FF6262B2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16924A5-8BD5-4AC6-84B9-2F1A4AFCF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C657649-400B-459D-918F-D5C58351D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886" y="1512000"/>
            <a:ext cx="5472114" cy="46649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23135C-68B1-4D2B-80D0-318CB859F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86" y="1512000"/>
            <a:ext cx="5472114" cy="46649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49EF3-C757-4F43-906C-DE0FF6262B2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16924A5-8BD5-4AC6-84B9-2F1A4AFCF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BF39E7D-3145-466A-B07A-D49E661CE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86" y="1512000"/>
            <a:ext cx="547211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33A71EE-E94D-4F02-B8C5-DC59F45638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9886" y="1512000"/>
            <a:ext cx="547211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F63D731-8A55-4A6C-A975-9B0F1F4356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2505075"/>
            <a:ext cx="5472114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0CBD79B-0266-4692-9562-0F7706A27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87" y="2505075"/>
            <a:ext cx="5472114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5515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84F2FFD-7164-411A-96A5-A5211A6CA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B3FD9-234A-4B72-9A91-D7DD23D39CD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FDBADDA-AF39-45A0-BBAB-A87608C0A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0A9B71-A789-4057-B729-15D78CF34E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1" y="3263898"/>
            <a:ext cx="4840085" cy="1626013"/>
          </a:xfrm>
          <a:gradFill>
            <a:gsLst>
              <a:gs pos="3186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59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presentation 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083984-DDF1-4D26-BB0A-9EE8430AB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5601" y="4889910"/>
            <a:ext cx="4840085" cy="816077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vert="horz" lIns="0" tIns="144000" rIns="180000" bIns="0" rtlCol="0">
            <a:noAutofit/>
          </a:bodyPr>
          <a:lstStyle>
            <a:lvl1pPr marL="0" indent="0" algn="r">
              <a:buNone/>
              <a:defRPr lang="en-US">
                <a:solidFill>
                  <a:schemeClr val="tx1"/>
                </a:solidFill>
              </a:defRPr>
            </a:lvl1pPr>
          </a:lstStyle>
          <a:p>
            <a:pPr marL="266700" lvl="0" indent="-266700" algn="r"/>
            <a:r>
              <a:rPr lang="en-US" noProof="0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05EC740-58FD-4D74-B7D7-DA487FC5E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87425"/>
            <a:ext cx="5472000" cy="47185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4204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0A9B71-A789-4057-B729-15D78CF34E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1" y="3263898"/>
            <a:ext cx="4840085" cy="1626013"/>
          </a:xfrm>
          <a:gradFill>
            <a:gsLst>
              <a:gs pos="3186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59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presentation 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083984-DDF1-4D26-BB0A-9EE8430AB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5601" y="4889910"/>
            <a:ext cx="4840085" cy="816077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vert="horz" lIns="0" tIns="144000" rIns="180000" bIns="0" rtlCol="0">
            <a:noAutofit/>
          </a:bodyPr>
          <a:lstStyle>
            <a:lvl1pPr marL="0" indent="0" algn="r">
              <a:buNone/>
              <a:defRPr lang="en-US">
                <a:solidFill>
                  <a:schemeClr val="tx1"/>
                </a:solidFill>
              </a:defRPr>
            </a:lvl1pPr>
          </a:lstStyle>
          <a:p>
            <a:pPr marL="266700" lvl="0" indent="-266700" algn="r"/>
            <a:r>
              <a:rPr lang="en-US" noProof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28466D9-7530-474E-BC12-1642958B7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987425"/>
            <a:ext cx="5471999" cy="47185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0549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7D291-05F0-4DD7-A728-945B6C9F238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A6105F-5309-4A56-AAF2-8D4A0477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7D291-05F0-4DD7-A728-945B6C9F238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A6105F-5309-4A56-AAF2-8D4A0477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F7A73E-4A54-4742-8586-DD6DAA3BC61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313656" y="1955257"/>
            <a:ext cx="9564688" cy="2947486"/>
          </a:xfrm>
        </p:spPr>
        <p:txBody>
          <a:bodyPr anchor="ctr"/>
          <a:lstStyle>
            <a:lvl1pPr marL="0" indent="0" algn="ctr">
              <a:buNone/>
              <a:defRPr sz="6000"/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092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060155"/>
          </a:xfrm>
          <a:solidFill>
            <a:schemeClr val="bg1">
              <a:lumMod val="95000"/>
            </a:schemeClr>
          </a:solidFill>
        </p:spPr>
        <p:txBody>
          <a:bodyPr lIns="0" rIns="1764000" anchor="ctr"/>
          <a:lstStyle>
            <a:lvl1pPr marL="0" indent="0" algn="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9100" y="804500"/>
            <a:ext cx="4416588" cy="3818712"/>
          </a:xfrm>
          <a:gradFill>
            <a:gsLst>
              <a:gs pos="4600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80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segue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099" y="4623212"/>
            <a:ext cx="4416587" cy="816075"/>
          </a:xfrm>
          <a:solidFill>
            <a:schemeClr val="bg1">
              <a:alpha val="80000"/>
            </a:schemeClr>
          </a:solidFill>
          <a:ln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92051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A9BE28-009E-4D88-9951-81B453F75A4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060155"/>
          </a:xfrm>
          <a:solidFill>
            <a:schemeClr val="bg1">
              <a:lumMod val="95000"/>
            </a:schemeClr>
          </a:solidFill>
        </p:spPr>
        <p:txBody>
          <a:bodyPr lIns="0" tIns="180000" rIns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0" y="2438399"/>
            <a:ext cx="5385600" cy="3044399"/>
          </a:xfrm>
          <a:gradFill>
            <a:gsLst>
              <a:gs pos="83186">
                <a:schemeClr val="bg1"/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46000">
                <a:schemeClr val="bg1">
                  <a:alpha val="90000"/>
                </a:schemeClr>
              </a:gs>
            </a:gsLst>
            <a:lin ang="3600000" scaled="0"/>
          </a:gradFill>
        </p:spPr>
        <p:txBody>
          <a:bodyPr lIns="72000" tIns="180000" rIns="180000" bIns="0" anchor="t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8971" y="4479264"/>
            <a:ext cx="2851629" cy="749534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1080000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26815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69100" y="144000"/>
            <a:ext cx="5280100" cy="6048000"/>
          </a:xfrm>
          <a:solidFill>
            <a:schemeClr val="bg1">
              <a:lumMod val="95000"/>
            </a:schemeClr>
          </a:solidFill>
        </p:spPr>
        <p:txBody>
          <a:bodyPr lIns="0" tIns="180000" rIns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3000" y="2438399"/>
            <a:ext cx="3836200" cy="3044399"/>
          </a:xfrm>
          <a:gradFill>
            <a:gsLst>
              <a:gs pos="83186">
                <a:schemeClr val="bg1"/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46000">
                <a:schemeClr val="bg1">
                  <a:alpha val="90000"/>
                </a:schemeClr>
              </a:gs>
            </a:gsLst>
            <a:lin ang="3600000" scaled="0"/>
          </a:gradFill>
        </p:spPr>
        <p:txBody>
          <a:bodyPr lIns="432000" tIns="432000" rIns="72000" bIns="1188000" anchor="t"/>
          <a:lstStyle>
            <a:lvl1pPr algn="l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47000" y="4465176"/>
            <a:ext cx="3372329" cy="774934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10800000" scaled="0"/>
            </a:gradFill>
          </a:ln>
        </p:spPr>
        <p:txBody>
          <a:bodyPr lIns="180000" tIns="144000" r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3D3924F-A5EC-4141-A191-1A110C406AF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32000" y="2438399"/>
            <a:ext cx="5472000" cy="30444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57081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5280100" cy="6060155"/>
          </a:xfrm>
          <a:solidFill>
            <a:schemeClr val="bg1">
              <a:lumMod val="95000"/>
            </a:schemeClr>
          </a:solidFill>
        </p:spPr>
        <p:txBody>
          <a:bodyPr lIns="0" tIns="1440000" rIns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3D3924F-A5EC-4141-A191-1A110C406AF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096000" y="3263899"/>
            <a:ext cx="5472000" cy="2442088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0A9B71-A789-4057-B729-15D78CF34E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1" y="3263898"/>
            <a:ext cx="4840085" cy="1626013"/>
          </a:xfrm>
          <a:gradFill>
            <a:gsLst>
              <a:gs pos="3186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59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presentation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99E1708-B7A6-4D6F-9968-5398B335F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601" y="4889912"/>
            <a:ext cx="4840085" cy="816075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75291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anchor="t"/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FD215-79E5-48E4-95DB-2C5E5A1F8E8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F905B34-4C18-4A8D-8167-57B7BF03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DA3C530-12F9-48FC-BC5E-D34BDC504B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4000" y="143999"/>
            <a:ext cx="11905200" cy="6047999"/>
          </a:xfrm>
          <a:solidFill>
            <a:schemeClr val="bg1">
              <a:lumMod val="95000"/>
            </a:schemeClr>
          </a:solidFill>
        </p:spPr>
        <p:txBody>
          <a:bodyPr lIns="0" r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4900" y="4910452"/>
            <a:ext cx="4101900" cy="773546"/>
          </a:xfrm>
          <a:solidFill>
            <a:schemeClr val="tx1"/>
          </a:solidFill>
        </p:spPr>
        <p:txBody>
          <a:bodyPr lIns="180000" tIns="72000" rIns="180000" anchor="t"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Enter your caption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C14527-4DF5-4A98-AE66-C80F3B8E6D2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8C031A-1E1B-4E18-9052-CA6639754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570000"/>
          </a:xfrm>
          <a:solidFill>
            <a:schemeClr val="bg1">
              <a:lumMod val="95000"/>
            </a:schemeClr>
          </a:solidFill>
        </p:spPr>
        <p:txBody>
          <a:bodyPr lIns="1764000" rIns="0" anchor="ctr"/>
          <a:lstStyle>
            <a:lvl1pPr marL="0" indent="0" algn="l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15412" y="360000"/>
            <a:ext cx="4416588" cy="4716572"/>
          </a:xfrm>
          <a:gradFill>
            <a:gsLst>
              <a:gs pos="4600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80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15413" y="5076572"/>
            <a:ext cx="4416587" cy="1421429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468000"/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EB7A85F-8707-4B62-B299-F53931B861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48708" y="5540135"/>
            <a:ext cx="3396887" cy="196707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 Number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BA4C7E3C-7C17-46E9-928A-D3D505EEAA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8708" y="5809779"/>
            <a:ext cx="3396887" cy="196707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6ADD6EB2-7D8E-4991-87A6-02723731EB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8708" y="6079423"/>
            <a:ext cx="3396887" cy="196707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Company Website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E77267-9F51-4226-989C-ED57465596ED}"/>
              </a:ext>
            </a:extLst>
          </p:cNvPr>
          <p:cNvSpPr/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2CC678-341F-44F8-AE2E-A6C84D75C56A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7A001A-FE8B-41CE-AC81-69D4A2339087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1416AC-94BD-4442-B771-E1ACAA70367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DB31DC4-A207-4A23-8E7A-40D0ECD04F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06844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E77267-9F51-4226-989C-ED57465596ED}"/>
              </a:ext>
            </a:extLst>
          </p:cNvPr>
          <p:cNvSpPr/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2CC678-341F-44F8-AE2E-A6C84D75C56A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7A001A-FE8B-41CE-AC81-69D4A2339087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1416AC-94BD-4442-B771-E1ACAA70367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DB31DC4-A207-4A23-8E7A-40D0ECD04F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359999"/>
            <a:ext cx="4416588" cy="5321927"/>
          </a:xfrm>
          <a:gradFill>
            <a:gsLst>
              <a:gs pos="4600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80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999" y="5681926"/>
            <a:ext cx="4416587" cy="816075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47993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726F2C-157B-477E-AD76-8F54126834C2}"/>
              </a:ext>
            </a:extLst>
          </p:cNvPr>
          <p:cNvSpPr/>
          <p:nvPr userDrawn="1"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page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40000" cy="4377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4FB90F-5E6B-4508-96BB-939635D11AFF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4A1CB7-B157-440C-BA82-A62890EF3721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5B1BAC-5CBE-4B0E-B0AA-1C05EBEE964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68BD16A-5998-4CCA-B0F2-62F67B639A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7425" y="6322399"/>
            <a:ext cx="370575" cy="36512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000" y="6322399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839907-C37E-4F37-B9BB-92B4A49360E6}"/>
              </a:ext>
            </a:extLst>
          </p:cNvPr>
          <p:cNvSpPr txBox="1"/>
          <p:nvPr userDrawn="1"/>
        </p:nvSpPr>
        <p:spPr>
          <a:xfrm>
            <a:off x="10194026" y="6258973"/>
            <a:ext cx="1577974" cy="427535"/>
          </a:xfrm>
          <a:prstGeom prst="rect">
            <a:avLst/>
          </a:prstGeom>
          <a:noFill/>
        </p:spPr>
        <p:txBody>
          <a:bodyPr wrap="square" lIns="0" tIns="144000" rIns="0" bIns="0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US" sz="2000" b="1" spc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Contoso</a:t>
            </a:r>
            <a:br>
              <a:rPr lang="en-US" sz="2000" b="1" spc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100" b="0" i="1" spc="60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Suites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5" r:id="rId4"/>
    <p:sldLayoutId id="2147483666" r:id="rId5"/>
    <p:sldLayoutId id="2147483659" r:id="rId6"/>
    <p:sldLayoutId id="2147483660" r:id="rId7"/>
    <p:sldLayoutId id="2147483664" r:id="rId8"/>
    <p:sldLayoutId id="2147483668" r:id="rId9"/>
    <p:sldLayoutId id="2147483669" r:id="rId10"/>
    <p:sldLayoutId id="2147483650" r:id="rId11"/>
    <p:sldLayoutId id="2147483652" r:id="rId12"/>
    <p:sldLayoutId id="2147483667" r:id="rId13"/>
    <p:sldLayoutId id="2147483656" r:id="rId14"/>
    <p:sldLayoutId id="2147483657" r:id="rId15"/>
    <p:sldLayoutId id="2147483671" r:id="rId16"/>
    <p:sldLayoutId id="2147483672" r:id="rId17"/>
    <p:sldLayoutId id="2147483654" r:id="rId18"/>
    <p:sldLayoutId id="2147483673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Snowy forrest from top" title="Snowy forrest from top">
            <a:extLst>
              <a:ext uri="{FF2B5EF4-FFF2-40B4-BE49-F238E27FC236}">
                <a16:creationId xmlns:a16="http://schemas.microsoft.com/office/drawing/2014/main" id="{F7C18470-34F4-493A-B338-DAAE751FB6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144000" y="106850"/>
            <a:ext cx="11905200" cy="656523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PNWD SPY </a:t>
            </a:r>
            <a:br>
              <a:rPr lang="en-US" dirty="0"/>
            </a:br>
            <a:r>
              <a:rPr lang="en-US" dirty="0"/>
              <a:t>’22-’23 Recap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ln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</a:gradFill>
          </a:ln>
        </p:spPr>
        <p:txBody>
          <a:bodyPr/>
          <a:lstStyle/>
          <a:p>
            <a:r>
              <a:rPr lang="en-US" dirty="0"/>
              <a:t>08/12/23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22C8EA-C634-4E0A-A49B-9AE5710BB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291" y="478971"/>
            <a:ext cx="852595" cy="8264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A12E5B-9FE9-A60D-233F-03B15F8AB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7939" y="426125"/>
            <a:ext cx="888075" cy="87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ky view of desolate snow covered mountains">
            <a:extLst>
              <a:ext uri="{FF2B5EF4-FFF2-40B4-BE49-F238E27FC236}">
                <a16:creationId xmlns:a16="http://schemas.microsoft.com/office/drawing/2014/main" id="{D2F0B21B-60AF-4BFF-AB00-273F16E628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6771584" y="144000"/>
            <a:ext cx="5275131" cy="6048000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3B7D2F0-D16B-4916-87C1-9B29D9E765C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53254" y="3060606"/>
            <a:ext cx="7471545" cy="3666721"/>
          </a:xfrm>
        </p:spPr>
        <p:txBody>
          <a:bodyPr/>
          <a:lstStyle/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endParaRPr lang="en-US" sz="4400" b="1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i="1" dirty="0"/>
              <a:t>SPY </a:t>
            </a:r>
            <a:r>
              <a:rPr lang="en-US" sz="3600" i="1" dirty="0">
                <a:solidFill>
                  <a:srgbClr val="201F1E"/>
                </a:solidFill>
                <a:latin typeface="inherit"/>
              </a:rPr>
              <a:t>Division Goals </a:t>
            </a:r>
            <a:r>
              <a:rPr lang="en-US" sz="3600" i="1" dirty="0"/>
              <a:t> </a:t>
            </a:r>
          </a:p>
          <a:p>
            <a:pPr marL="276225" lvl="1" indent="0" fontAlgn="base">
              <a:lnSpc>
                <a:spcPct val="150000"/>
              </a:lnSpc>
              <a:buNone/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2.   Appoint Regional Advisors</a:t>
            </a:r>
          </a:p>
          <a:p>
            <a:pPr lvl="3" fontAlgn="base">
              <a:lnSpc>
                <a:spcPct val="150000"/>
              </a:lnSpc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Inland </a:t>
            </a:r>
          </a:p>
          <a:p>
            <a:pPr marL="1095375" lvl="3" indent="-285750" fontAlgn="base">
              <a:buFontTx/>
              <a:buChar char="-"/>
            </a:pPr>
            <a:r>
              <a:rPr lang="en-US" sz="2200" dirty="0">
                <a:solidFill>
                  <a:srgbClr val="201F1E"/>
                </a:solidFill>
                <a:latin typeface="inherit"/>
              </a:rPr>
              <a:t>49 Degrees – 1st Year SPY program </a:t>
            </a:r>
          </a:p>
          <a:p>
            <a:pPr marL="1362075" lvl="4" indent="-285750" fontAlgn="base">
              <a:buFontTx/>
              <a:buChar char="-"/>
            </a:pPr>
            <a:r>
              <a:rPr lang="en-US" sz="2200" dirty="0">
                <a:solidFill>
                  <a:srgbClr val="201F1E"/>
                </a:solidFill>
                <a:latin typeface="inherit"/>
              </a:rPr>
              <a:t>2 SPYs</a:t>
            </a:r>
          </a:p>
          <a:p>
            <a:pPr marL="1362075" lvl="4" indent="-285750" fontAlgn="base">
              <a:buFontTx/>
              <a:buChar char="-"/>
            </a:pPr>
            <a:r>
              <a:rPr lang="en-US" sz="2200" dirty="0">
                <a:solidFill>
                  <a:srgbClr val="201F1E"/>
                </a:solidFill>
                <a:latin typeface="inherit"/>
              </a:rPr>
              <a:t>Training Included:</a:t>
            </a:r>
          </a:p>
          <a:p>
            <a:pPr marL="1362075" lvl="4" indent="-285750" fontAlgn="base">
              <a:buFontTx/>
              <a:buChar char="-"/>
            </a:pPr>
            <a:r>
              <a:rPr lang="en-US" sz="2200" dirty="0">
                <a:solidFill>
                  <a:srgbClr val="201F1E"/>
                </a:solidFill>
                <a:latin typeface="inherit"/>
              </a:rPr>
              <a:t>Mtn Ops, Groomers, Life Flight	</a:t>
            </a:r>
          </a:p>
          <a:p>
            <a:pPr marL="1362075" lvl="4" indent="-285750" fontAlgn="base">
              <a:buFontTx/>
              <a:buChar char="-"/>
            </a:pPr>
            <a:r>
              <a:rPr lang="en-US" sz="2200" dirty="0">
                <a:solidFill>
                  <a:srgbClr val="201F1E"/>
                </a:solidFill>
                <a:latin typeface="inherit"/>
              </a:rPr>
              <a:t>1st Aid. Empty sleds, OEC overview</a:t>
            </a:r>
          </a:p>
          <a:p>
            <a:pPr marL="1362075" lvl="4" indent="-285750" fontAlgn="base">
              <a:buFontTx/>
              <a:buChar char="-"/>
            </a:pPr>
            <a:r>
              <a:rPr lang="en-US" sz="2200" dirty="0">
                <a:solidFill>
                  <a:srgbClr val="201F1E"/>
                </a:solidFill>
                <a:latin typeface="inherit"/>
              </a:rPr>
              <a:t>6 SPYs next year!</a:t>
            </a:r>
          </a:p>
          <a:p>
            <a:pPr marL="1095375" lvl="3" indent="-285750" fontAlgn="base">
              <a:buFontTx/>
              <a:buChar char="-"/>
            </a:pPr>
            <a:r>
              <a:rPr lang="en-US" sz="2200" dirty="0">
                <a:solidFill>
                  <a:srgbClr val="201F1E"/>
                </a:solidFill>
                <a:latin typeface="inherit"/>
              </a:rPr>
              <a:t>Mt Spokane: 1 SPY</a:t>
            </a:r>
          </a:p>
          <a:p>
            <a:pPr marL="1095375" lvl="3" indent="-285750" fontAlgn="base">
              <a:buFontTx/>
              <a:buChar char="-"/>
            </a:pPr>
            <a:r>
              <a:rPr lang="en-US" sz="2200" dirty="0">
                <a:solidFill>
                  <a:srgbClr val="201F1E"/>
                </a:solidFill>
                <a:latin typeface="inherit"/>
              </a:rPr>
              <a:t>Loup </a:t>
            </a:r>
            <a:r>
              <a:rPr lang="en-US" sz="2200" dirty="0" err="1">
                <a:solidFill>
                  <a:srgbClr val="201F1E"/>
                </a:solidFill>
                <a:latin typeface="inherit"/>
              </a:rPr>
              <a:t>Loup</a:t>
            </a:r>
            <a:r>
              <a:rPr lang="en-US" sz="2200" dirty="0">
                <a:solidFill>
                  <a:srgbClr val="201F1E"/>
                </a:solidFill>
                <a:latin typeface="inherit"/>
              </a:rPr>
              <a:t>: Youth OEC class</a:t>
            </a:r>
          </a:p>
          <a:p>
            <a:pPr marL="809625" lvl="3" indent="0" fontAlgn="base">
              <a:lnSpc>
                <a:spcPct val="150000"/>
              </a:lnSpc>
              <a:buNone/>
            </a:pPr>
            <a:endParaRPr lang="en-US" sz="2800" dirty="0">
              <a:solidFill>
                <a:srgbClr val="201F1E"/>
              </a:solidFill>
              <a:latin typeface="inherit"/>
            </a:endParaRP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C04312-35E3-496F-95A4-7178948D8DE7}"/>
              </a:ext>
            </a:extLst>
          </p:cNvPr>
          <p:cNvSpPr/>
          <p:nvPr/>
        </p:nvSpPr>
        <p:spPr>
          <a:xfrm>
            <a:off x="10332720" y="6192000"/>
            <a:ext cx="1209040" cy="522000"/>
          </a:xfrm>
          <a:prstGeom prst="rect">
            <a:avLst/>
          </a:prstGeom>
          <a:solidFill>
            <a:srgbClr val="EAEAEA"/>
          </a:solidFill>
        </p:spPr>
        <p:txBody>
    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tx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886DB1-D647-FA74-FD1C-926667C88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981" y="167248"/>
            <a:ext cx="829191" cy="803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7D5BA7-6265-2598-DD06-10BB82A5A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142" y="70161"/>
            <a:ext cx="1007411" cy="9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60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ky view of desolate snow covered mountains">
            <a:extLst>
              <a:ext uri="{FF2B5EF4-FFF2-40B4-BE49-F238E27FC236}">
                <a16:creationId xmlns:a16="http://schemas.microsoft.com/office/drawing/2014/main" id="{D2F0B21B-60AF-4BFF-AB00-273F16E628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6771584" y="144000"/>
            <a:ext cx="5275131" cy="6048000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3B7D2F0-D16B-4916-87C1-9B29D9E765C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53254" y="2781476"/>
            <a:ext cx="7471545" cy="3666721"/>
          </a:xfrm>
        </p:spPr>
        <p:txBody>
          <a:bodyPr/>
          <a:lstStyle/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endParaRPr lang="en-US" sz="4400" b="1" dirty="0"/>
          </a:p>
          <a:p>
            <a:pPr marL="0" indent="0">
              <a:lnSpc>
                <a:spcPct val="150000"/>
              </a:lnSpc>
              <a:buNone/>
            </a:pPr>
            <a:endParaRPr lang="en-US" sz="3600" b="1" i="1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i="1" dirty="0"/>
              <a:t>SPY </a:t>
            </a:r>
            <a:r>
              <a:rPr lang="en-US" sz="3600" i="1" dirty="0">
                <a:solidFill>
                  <a:srgbClr val="201F1E"/>
                </a:solidFill>
                <a:latin typeface="inherit"/>
              </a:rPr>
              <a:t>Division Goals </a:t>
            </a:r>
            <a:r>
              <a:rPr lang="en-US" sz="3600" i="1" dirty="0"/>
              <a:t> </a:t>
            </a:r>
          </a:p>
          <a:p>
            <a:pPr marL="276225" lvl="1" indent="0" fontAlgn="base">
              <a:lnSpc>
                <a:spcPct val="150000"/>
              </a:lnSpc>
              <a:buNone/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2.   Appoint Regional Advisors</a:t>
            </a:r>
          </a:p>
          <a:p>
            <a:pPr lvl="3" fontAlgn="base">
              <a:lnSpc>
                <a:spcPct val="150000"/>
              </a:lnSpc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NW (8)</a:t>
            </a:r>
          </a:p>
          <a:p>
            <a:pPr lvl="3" fontAlgn="base">
              <a:lnSpc>
                <a:spcPct val="150000"/>
              </a:lnSpc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Crystal</a:t>
            </a:r>
          </a:p>
          <a:p>
            <a:pPr lvl="4" fontAlgn="base"/>
            <a:r>
              <a:rPr lang="en-US" sz="2200" dirty="0">
                <a:solidFill>
                  <a:srgbClr val="201F1E"/>
                </a:solidFill>
                <a:latin typeface="inherit"/>
              </a:rPr>
              <a:t>4 weeks </a:t>
            </a:r>
            <a:endParaRPr lang="en-US" sz="1000" dirty="0">
              <a:solidFill>
                <a:srgbClr val="201F1E"/>
              </a:solidFill>
              <a:latin typeface="inherit"/>
            </a:endParaRPr>
          </a:p>
          <a:p>
            <a:pPr lvl="4" fontAlgn="base"/>
            <a:r>
              <a:rPr lang="en-US" sz="2200" dirty="0">
                <a:solidFill>
                  <a:srgbClr val="201F1E"/>
                </a:solidFill>
                <a:latin typeface="inherit"/>
              </a:rPr>
              <a:t>40 Interested/20 tested/13 SPY’s   </a:t>
            </a:r>
            <a:endParaRPr lang="en-US" sz="1000" dirty="0">
              <a:solidFill>
                <a:srgbClr val="201F1E"/>
              </a:solidFill>
              <a:latin typeface="inherit"/>
            </a:endParaRPr>
          </a:p>
          <a:p>
            <a:pPr lvl="4" fontAlgn="base"/>
            <a:r>
              <a:rPr lang="en-US" sz="2200" dirty="0">
                <a:solidFill>
                  <a:srgbClr val="201F1E"/>
                </a:solidFill>
                <a:latin typeface="inherit"/>
              </a:rPr>
              <a:t>2 OEC</a:t>
            </a:r>
          </a:p>
          <a:p>
            <a:pPr lvl="4" fontAlgn="base"/>
            <a:r>
              <a:rPr lang="en-US" sz="2200" dirty="0">
                <a:solidFill>
                  <a:srgbClr val="201F1E"/>
                </a:solidFill>
                <a:latin typeface="inherit"/>
              </a:rPr>
              <a:t>1 Adult Patroller</a:t>
            </a:r>
          </a:p>
          <a:p>
            <a:pPr lvl="3" fontAlgn="base">
              <a:lnSpc>
                <a:spcPct val="150000"/>
              </a:lnSpc>
            </a:pPr>
            <a:endParaRPr lang="en-US" sz="2800" dirty="0">
              <a:solidFill>
                <a:srgbClr val="201F1E"/>
              </a:solidFill>
              <a:latin typeface="inherit"/>
            </a:endParaRP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C04312-35E3-496F-95A4-7178948D8DE7}"/>
              </a:ext>
            </a:extLst>
          </p:cNvPr>
          <p:cNvSpPr/>
          <p:nvPr/>
        </p:nvSpPr>
        <p:spPr>
          <a:xfrm>
            <a:off x="10332720" y="6192000"/>
            <a:ext cx="1209040" cy="522000"/>
          </a:xfrm>
          <a:prstGeom prst="rect">
            <a:avLst/>
          </a:prstGeom>
          <a:solidFill>
            <a:srgbClr val="EAEAEA"/>
          </a:solidFill>
        </p:spPr>
        <p:txBody>
    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tx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886DB1-D647-FA74-FD1C-926667C88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981" y="167248"/>
            <a:ext cx="829191" cy="803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7D5BA7-6265-2598-DD06-10BB82A5A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142" y="70161"/>
            <a:ext cx="1007411" cy="9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36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ky view of desolate snow covered mountains">
            <a:extLst>
              <a:ext uri="{FF2B5EF4-FFF2-40B4-BE49-F238E27FC236}">
                <a16:creationId xmlns:a16="http://schemas.microsoft.com/office/drawing/2014/main" id="{D2F0B21B-60AF-4BFF-AB00-273F16E628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6772869" y="144000"/>
            <a:ext cx="5275131" cy="604800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C04312-35E3-496F-95A4-7178948D8DE7}"/>
              </a:ext>
            </a:extLst>
          </p:cNvPr>
          <p:cNvSpPr/>
          <p:nvPr/>
        </p:nvSpPr>
        <p:spPr>
          <a:xfrm>
            <a:off x="10332720" y="6192000"/>
            <a:ext cx="1209040" cy="522000"/>
          </a:xfrm>
          <a:prstGeom prst="rect">
            <a:avLst/>
          </a:prstGeom>
          <a:solidFill>
            <a:srgbClr val="EAEAEA"/>
          </a:solidFill>
        </p:spPr>
        <p:txBody>
    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tx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287FA7CB-79E4-9F48-C0DD-C220BB7206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4931954"/>
              </p:ext>
            </p:extLst>
          </p:nvPr>
        </p:nvGraphicFramePr>
        <p:xfrm>
          <a:off x="621384" y="295459"/>
          <a:ext cx="5653726" cy="5745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6216">
                  <a:extLst>
                    <a:ext uri="{9D8B030D-6E8A-4147-A177-3AD203B41FA5}">
                      <a16:colId xmlns:a16="http://schemas.microsoft.com/office/drawing/2014/main" val="2738480177"/>
                    </a:ext>
                  </a:extLst>
                </a:gridCol>
                <a:gridCol w="4337510">
                  <a:extLst>
                    <a:ext uri="{9D8B030D-6E8A-4147-A177-3AD203B41FA5}">
                      <a16:colId xmlns:a16="http://schemas.microsoft.com/office/drawing/2014/main" val="3944805414"/>
                    </a:ext>
                  </a:extLst>
                </a:gridCol>
              </a:tblGrid>
              <a:tr h="1386442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Career Series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(Patrol Director)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(Volunteer Patrol Director)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(Crystal President)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(First Aid and CPR)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(Crystal Mountain Marketing)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(Sports Medicine)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23134"/>
                  </a:ext>
                </a:extLst>
              </a:tr>
              <a:tr h="8119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Mountain Ops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Snow Surfaces – Connor Lyons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Cat Crew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Lift Operations - Kennedie Wagner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47471"/>
                  </a:ext>
                </a:extLst>
              </a:tr>
              <a:tr h="1052551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Skills &amp; Drills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Short, medium, and long turns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Upper/lower body separation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Pole planting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Off Piste skiing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576683"/>
                  </a:ext>
                </a:extLst>
              </a:tr>
              <a:tr h="57138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Signs &amp; Sweeps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Mountain orientation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100764"/>
                  </a:ext>
                </a:extLst>
              </a:tr>
              <a:tr h="1293134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Avi School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Weather prediction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Mitigation work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How to read terrain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Beacon, probe and rescue shoveling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NWAC Reports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181422"/>
                  </a:ext>
                </a:extLst>
              </a:tr>
              <a:tr h="57138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Medical Heli Demo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- Mock scenario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329968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6C70E63D-99C8-F78F-1501-6FBD6FEB2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066" y="408583"/>
            <a:ext cx="829191" cy="8033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EB8A98-3CBB-8E02-9A85-4ABCD6DC5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136" y="295459"/>
            <a:ext cx="1007411" cy="9975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DF93B82-2ED3-090E-F17E-1500661222EA}"/>
              </a:ext>
            </a:extLst>
          </p:cNvPr>
          <p:cNvSpPr txBox="1"/>
          <p:nvPr/>
        </p:nvSpPr>
        <p:spPr>
          <a:xfrm>
            <a:off x="3047215" y="3005672"/>
            <a:ext cx="6094428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b="1" i="1" dirty="0"/>
              <a:t>SPY </a:t>
            </a:r>
            <a:r>
              <a:rPr lang="en-US" sz="1800" i="1" dirty="0">
                <a:solidFill>
                  <a:srgbClr val="201F1E"/>
                </a:solidFill>
                <a:latin typeface="inherit"/>
              </a:rPr>
              <a:t>Division Goals </a:t>
            </a:r>
            <a:r>
              <a:rPr lang="en-US" sz="1800" i="1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4C8613-6C05-C3B5-93A4-090B40C4350D}"/>
              </a:ext>
            </a:extLst>
          </p:cNvPr>
          <p:cNvSpPr txBox="1"/>
          <p:nvPr/>
        </p:nvSpPr>
        <p:spPr>
          <a:xfrm>
            <a:off x="6808121" y="5045530"/>
            <a:ext cx="5275131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b="1" i="1" dirty="0">
                <a:solidFill>
                  <a:srgbClr val="201F1E"/>
                </a:solidFill>
                <a:latin typeface="inherit"/>
              </a:rPr>
              <a:t>SPY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1 Learning Objectives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916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B37E2-620C-CCE6-816A-DE3F1E855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345675"/>
            <a:ext cx="5181600" cy="469985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4 Week Program: Each Saturday &amp; Sunday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807D79-E383-8BB3-B760-B5F3416B6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683" y="2991823"/>
            <a:ext cx="3187893" cy="2552604"/>
          </a:xfrm>
        </p:spPr>
        <p:txBody>
          <a:bodyPr/>
          <a:lstStyle/>
          <a:p>
            <a:r>
              <a:rPr lang="en-US" b="1" dirty="0"/>
              <a:t>SPY Team Size: 13 members</a:t>
            </a:r>
          </a:p>
          <a:p>
            <a:r>
              <a:rPr lang="en-US" b="1" dirty="0"/>
              <a:t>SPY Leadership: 2 co-leads</a:t>
            </a:r>
          </a:p>
          <a:p>
            <a:r>
              <a:rPr lang="en-US" b="1" dirty="0"/>
              <a:t>Volunteers:</a:t>
            </a:r>
          </a:p>
          <a:p>
            <a:pPr lvl="1"/>
            <a:r>
              <a:rPr lang="en-US" sz="1800" b="1" dirty="0"/>
              <a:t>Avalanche School</a:t>
            </a:r>
          </a:p>
          <a:p>
            <a:pPr lvl="1"/>
            <a:r>
              <a:rPr lang="en-US" sz="1800" b="1" dirty="0"/>
              <a:t>Drop in speaker series</a:t>
            </a:r>
          </a:p>
          <a:p>
            <a:pPr lvl="1"/>
            <a:r>
              <a:rPr lang="en-US" sz="1800" b="1" dirty="0"/>
              <a:t>Patrol shadowing</a:t>
            </a:r>
          </a:p>
          <a:p>
            <a:pPr lvl="1"/>
            <a:r>
              <a:rPr lang="en-US" sz="1800" b="1" dirty="0"/>
              <a:t>Skills &amp; Drills</a:t>
            </a:r>
          </a:p>
          <a:p>
            <a:pPr lvl="1"/>
            <a:r>
              <a:rPr lang="en-US" sz="1800" b="1" dirty="0"/>
              <a:t>Social Media</a:t>
            </a:r>
          </a:p>
          <a:p>
            <a:pPr lvl="1"/>
            <a:endParaRPr lang="en-US" sz="1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C03E16-68E8-4BBC-A5FF-CE35F0AA4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794210"/>
            <a:ext cx="4555567" cy="2197613"/>
          </a:xfrm>
          <a:prstGeom prst="rect">
            <a:avLst/>
          </a:prstGeom>
        </p:spPr>
      </p:pic>
      <p:pic>
        <p:nvPicPr>
          <p:cNvPr id="5" name="Picture Placeholder 7" descr="Sky view of desolate snow covered mountains">
            <a:extLst>
              <a:ext uri="{FF2B5EF4-FFF2-40B4-BE49-F238E27FC236}">
                <a16:creationId xmlns:a16="http://schemas.microsoft.com/office/drawing/2014/main" id="{9B3DAF61-3C4E-5BCA-AE89-0E23373BF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869" y="144000"/>
            <a:ext cx="5275131" cy="604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5F0B09-4387-5703-613A-A836C9119F10}"/>
              </a:ext>
            </a:extLst>
          </p:cNvPr>
          <p:cNvSpPr txBox="1"/>
          <p:nvPr/>
        </p:nvSpPr>
        <p:spPr>
          <a:xfrm>
            <a:off x="6808121" y="5045530"/>
            <a:ext cx="5275131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b="1" i="1" dirty="0">
                <a:solidFill>
                  <a:srgbClr val="201F1E"/>
                </a:solidFill>
                <a:latin typeface="inherit"/>
              </a:rPr>
              <a:t>SPY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1 Format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812797-6313-A2B1-1F3F-C21841D843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6136" y="295459"/>
            <a:ext cx="1007411" cy="997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C8E76D-4D23-356E-1A22-29C44B465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066" y="408583"/>
            <a:ext cx="829191" cy="80332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6D33EE6-657B-A5C9-AE6D-2FF824CF0E4C}"/>
              </a:ext>
            </a:extLst>
          </p:cNvPr>
          <p:cNvSpPr/>
          <p:nvPr/>
        </p:nvSpPr>
        <p:spPr>
          <a:xfrm>
            <a:off x="10332720" y="6192000"/>
            <a:ext cx="1209040" cy="522000"/>
          </a:xfrm>
          <a:prstGeom prst="rect">
            <a:avLst/>
          </a:prstGeom>
          <a:solidFill>
            <a:srgbClr val="EAEAEA"/>
          </a:solidFill>
        </p:spPr>
        <p:txBody>
    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tx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7361D1-33EF-33C2-1430-E7553466E79F}"/>
              </a:ext>
            </a:extLst>
          </p:cNvPr>
          <p:cNvSpPr txBox="1"/>
          <p:nvPr/>
        </p:nvSpPr>
        <p:spPr>
          <a:xfrm>
            <a:off x="852077" y="5652170"/>
            <a:ext cx="3560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@SkiPatrolYouth_Crystal</a:t>
            </a:r>
          </a:p>
        </p:txBody>
      </p:sp>
    </p:spTree>
    <p:extLst>
      <p:ext uri="{BB962C8B-B14F-4D97-AF65-F5344CB8AC3E}">
        <p14:creationId xmlns:p14="http://schemas.microsoft.com/office/powerpoint/2010/main" val="3580440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DBF0A7-D040-7644-B937-AF0C38FF0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573" y="16040"/>
            <a:ext cx="3134967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B71498-4670-99BC-839D-46119ADD8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150" y="30881"/>
            <a:ext cx="3566850" cy="342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236C79-81C5-C3F8-69FC-E6B080230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828" y="45722"/>
            <a:ext cx="3287500" cy="3429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0B3533-1052-7DD4-FD4B-CD4CBC331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42642"/>
            <a:ext cx="4622428" cy="3429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4F4D407-8EC2-A8AF-6052-DF9274DEA0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5622" y="0"/>
            <a:ext cx="3429000" cy="3429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5A0EE57-684B-FA33-D7C2-D3EC7E0916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9929"/>
          <a:stretch/>
        </p:blipFill>
        <p:spPr>
          <a:xfrm>
            <a:off x="8468214" y="3429000"/>
            <a:ext cx="3808091" cy="34426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6A0933F-5180-A11D-C50D-1A8E6372A2A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462"/>
          <a:stretch/>
        </p:blipFill>
        <p:spPr>
          <a:xfrm>
            <a:off x="4622428" y="3442641"/>
            <a:ext cx="3849329" cy="34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70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ky view of desolate snow covered mountains">
            <a:extLst>
              <a:ext uri="{FF2B5EF4-FFF2-40B4-BE49-F238E27FC236}">
                <a16:creationId xmlns:a16="http://schemas.microsoft.com/office/drawing/2014/main" id="{D2F0B21B-60AF-4BFF-AB00-273F16E628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6771584" y="144000"/>
            <a:ext cx="5275131" cy="6048000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3B7D2F0-D16B-4916-87C1-9B29D9E765C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53254" y="1808790"/>
            <a:ext cx="7471545" cy="3666721"/>
          </a:xfrm>
        </p:spPr>
        <p:txBody>
          <a:bodyPr/>
          <a:lstStyle/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endParaRPr lang="en-US" sz="4400" b="1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i="1" dirty="0"/>
              <a:t>SPY </a:t>
            </a:r>
            <a:r>
              <a:rPr lang="en-US" sz="3600" i="1" dirty="0">
                <a:solidFill>
                  <a:srgbClr val="201F1E"/>
                </a:solidFill>
                <a:latin typeface="inherit"/>
              </a:rPr>
              <a:t>Division Goals </a:t>
            </a:r>
            <a:r>
              <a:rPr lang="en-US" sz="3600" i="1" dirty="0"/>
              <a:t> </a:t>
            </a:r>
          </a:p>
          <a:p>
            <a:pPr marL="276225" lvl="1" indent="0" fontAlgn="base">
              <a:lnSpc>
                <a:spcPct val="150000"/>
              </a:lnSpc>
              <a:buNone/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3.   Regional Advisors Rollout</a:t>
            </a:r>
          </a:p>
          <a:p>
            <a:pPr lvl="2" fontAlgn="base">
              <a:lnSpc>
                <a:spcPct val="150000"/>
              </a:lnSpc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Discovery: </a:t>
            </a:r>
            <a:r>
              <a:rPr lang="en-US" sz="2400" i="1" dirty="0">
                <a:solidFill>
                  <a:srgbClr val="201F1E"/>
                </a:solidFill>
                <a:latin typeface="inherit"/>
              </a:rPr>
              <a:t>Who has programs</a:t>
            </a:r>
            <a:endParaRPr lang="en-US" sz="2800" i="1" dirty="0">
              <a:solidFill>
                <a:srgbClr val="201F1E"/>
              </a:solidFill>
              <a:latin typeface="inherit"/>
            </a:endParaRPr>
          </a:p>
          <a:p>
            <a:pPr lvl="2" fontAlgn="base">
              <a:lnSpc>
                <a:spcPct val="150000"/>
              </a:lnSpc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Strategy: </a:t>
            </a:r>
            <a:r>
              <a:rPr lang="en-US" sz="2400" i="1" dirty="0">
                <a:solidFill>
                  <a:srgbClr val="201F1E"/>
                </a:solidFill>
                <a:latin typeface="inherit"/>
              </a:rPr>
              <a:t>Single/Program/No Program</a:t>
            </a:r>
          </a:p>
          <a:p>
            <a:pPr lvl="2" fontAlgn="base">
              <a:lnSpc>
                <a:spcPct val="150000"/>
              </a:lnSpc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Execution: </a:t>
            </a:r>
            <a:r>
              <a:rPr lang="en-US" sz="2400" i="1" dirty="0">
                <a:solidFill>
                  <a:srgbClr val="201F1E"/>
                </a:solidFill>
                <a:latin typeface="inherit"/>
              </a:rPr>
              <a:t>Resort Check ins/Advisor Updates</a:t>
            </a:r>
          </a:p>
          <a:p>
            <a:pPr lvl="3" fontAlgn="base">
              <a:lnSpc>
                <a:spcPct val="150000"/>
              </a:lnSpc>
            </a:pPr>
            <a:endParaRPr lang="en-US" sz="2800" dirty="0">
              <a:solidFill>
                <a:srgbClr val="201F1E"/>
              </a:solidFill>
              <a:latin typeface="inherit"/>
            </a:endParaRP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C04312-35E3-496F-95A4-7178948D8DE7}"/>
              </a:ext>
            </a:extLst>
          </p:cNvPr>
          <p:cNvSpPr/>
          <p:nvPr/>
        </p:nvSpPr>
        <p:spPr>
          <a:xfrm>
            <a:off x="10332720" y="6192000"/>
            <a:ext cx="1209040" cy="522000"/>
          </a:xfrm>
          <a:prstGeom prst="rect">
            <a:avLst/>
          </a:prstGeom>
          <a:solidFill>
            <a:srgbClr val="EAEAEA"/>
          </a:solidFill>
        </p:spPr>
        <p:txBody>
    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tx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886DB1-D647-FA74-FD1C-926667C88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981" y="167248"/>
            <a:ext cx="829191" cy="803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7D5BA7-6265-2598-DD06-10BB82A5A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142" y="70161"/>
            <a:ext cx="1007411" cy="9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7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ky view of desolate snow covered mountains">
            <a:extLst>
              <a:ext uri="{FF2B5EF4-FFF2-40B4-BE49-F238E27FC236}">
                <a16:creationId xmlns:a16="http://schemas.microsoft.com/office/drawing/2014/main" id="{D2F0B21B-60AF-4BFF-AB00-273F16E628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6771584" y="144000"/>
            <a:ext cx="5275131" cy="6048000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3B7D2F0-D16B-4916-87C1-9B29D9E765C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53254" y="1058518"/>
            <a:ext cx="7471545" cy="3666721"/>
          </a:xfrm>
        </p:spPr>
        <p:txBody>
          <a:bodyPr/>
          <a:lstStyle/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endParaRPr lang="en-US" sz="4400" b="1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i="1" dirty="0"/>
              <a:t>SPY </a:t>
            </a:r>
            <a:r>
              <a:rPr lang="en-US" sz="3600" i="1" dirty="0">
                <a:solidFill>
                  <a:srgbClr val="201F1E"/>
                </a:solidFill>
                <a:latin typeface="inherit"/>
              </a:rPr>
              <a:t>Programs</a:t>
            </a:r>
            <a:endParaRPr lang="en-US" sz="3600" i="1" dirty="0"/>
          </a:p>
          <a:p>
            <a:pPr marL="733425" lvl="1" indent="-457200" fontAlgn="base">
              <a:lnSpc>
                <a:spcPct val="150000"/>
              </a:lnSpc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Day: </a:t>
            </a:r>
            <a:r>
              <a:rPr lang="en-US" sz="2000" i="1" dirty="0">
                <a:solidFill>
                  <a:srgbClr val="201F1E"/>
                </a:solidFill>
                <a:latin typeface="inherit"/>
              </a:rPr>
              <a:t>Patrol Intro (low investment)</a:t>
            </a:r>
          </a:p>
          <a:p>
            <a:pPr marL="733425" lvl="1" indent="-457200" fontAlgn="base">
              <a:lnSpc>
                <a:spcPct val="150000"/>
              </a:lnSpc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Month: </a:t>
            </a:r>
            <a:r>
              <a:rPr lang="en-US" sz="2000" i="1" dirty="0">
                <a:solidFill>
                  <a:srgbClr val="FF0000"/>
                </a:solidFill>
                <a:latin typeface="inherit"/>
              </a:rPr>
              <a:t>(Pilot)</a:t>
            </a:r>
            <a:r>
              <a:rPr lang="en-US" sz="2800" dirty="0">
                <a:solidFill>
                  <a:srgbClr val="201F1E"/>
                </a:solidFill>
                <a:latin typeface="inherit"/>
              </a:rPr>
              <a:t> </a:t>
            </a:r>
            <a:r>
              <a:rPr lang="en-US" sz="2000" i="1" dirty="0">
                <a:solidFill>
                  <a:srgbClr val="201F1E"/>
                </a:solidFill>
                <a:latin typeface="inherit"/>
              </a:rPr>
              <a:t>Patrol/Career/Ops (medium)</a:t>
            </a:r>
          </a:p>
          <a:p>
            <a:pPr marL="733425" lvl="1" indent="-457200" fontAlgn="base">
              <a:lnSpc>
                <a:spcPct val="150000"/>
              </a:lnSpc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Season: </a:t>
            </a:r>
            <a:r>
              <a:rPr lang="en-US" sz="2000" i="1" dirty="0">
                <a:solidFill>
                  <a:srgbClr val="201F1E"/>
                </a:solidFill>
                <a:latin typeface="inherit"/>
              </a:rPr>
              <a:t>OEC/OET/Mentor (traditional)</a:t>
            </a:r>
          </a:p>
          <a:p>
            <a:pPr lvl="3" fontAlgn="base">
              <a:lnSpc>
                <a:spcPct val="150000"/>
              </a:lnSpc>
            </a:pPr>
            <a:endParaRPr lang="en-US" sz="2800" dirty="0">
              <a:solidFill>
                <a:srgbClr val="201F1E"/>
              </a:solidFill>
              <a:latin typeface="inherit"/>
            </a:endParaRP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C04312-35E3-496F-95A4-7178948D8DE7}"/>
              </a:ext>
            </a:extLst>
          </p:cNvPr>
          <p:cNvSpPr/>
          <p:nvPr/>
        </p:nvSpPr>
        <p:spPr>
          <a:xfrm>
            <a:off x="10332720" y="6192000"/>
            <a:ext cx="1209040" cy="522000"/>
          </a:xfrm>
          <a:prstGeom prst="rect">
            <a:avLst/>
          </a:prstGeom>
          <a:solidFill>
            <a:srgbClr val="EAEAEA"/>
          </a:solidFill>
        </p:spPr>
        <p:txBody>
    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tx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886DB1-D647-FA74-FD1C-926667C88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981" y="167248"/>
            <a:ext cx="829191" cy="803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7D5BA7-6265-2598-DD06-10BB82A5A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142" y="70161"/>
            <a:ext cx="1007411" cy="9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84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ky view of desolate snow covered mountains">
            <a:extLst>
              <a:ext uri="{FF2B5EF4-FFF2-40B4-BE49-F238E27FC236}">
                <a16:creationId xmlns:a16="http://schemas.microsoft.com/office/drawing/2014/main" id="{D2F0B21B-60AF-4BFF-AB00-273F16E628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6771584" y="144000"/>
            <a:ext cx="5275131" cy="6048000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3B7D2F0-D16B-4916-87C1-9B29D9E765C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53254" y="1046795"/>
            <a:ext cx="5036857" cy="3736220"/>
          </a:xfrm>
        </p:spPr>
        <p:txBody>
          <a:bodyPr/>
          <a:lstStyle/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endParaRPr lang="en-US" sz="4400" b="1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i="1" dirty="0"/>
              <a:t>SPY </a:t>
            </a:r>
            <a:r>
              <a:rPr lang="en-US" sz="3600" b="1" i="1" dirty="0">
                <a:solidFill>
                  <a:srgbClr val="201F1E"/>
                </a:solidFill>
                <a:latin typeface="inherit"/>
              </a:rPr>
              <a:t>Plug &amp; Play</a:t>
            </a:r>
            <a:endParaRPr lang="en-US" sz="3600" i="1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C04312-35E3-496F-95A4-7178948D8DE7}"/>
              </a:ext>
            </a:extLst>
          </p:cNvPr>
          <p:cNvSpPr/>
          <p:nvPr/>
        </p:nvSpPr>
        <p:spPr>
          <a:xfrm>
            <a:off x="10332720" y="6192000"/>
            <a:ext cx="1209040" cy="522000"/>
          </a:xfrm>
          <a:prstGeom prst="rect">
            <a:avLst/>
          </a:prstGeom>
          <a:solidFill>
            <a:srgbClr val="EAEAEA"/>
          </a:solidFill>
        </p:spPr>
        <p:txBody>
    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tx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886DB1-D647-FA74-FD1C-926667C88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981" y="167248"/>
            <a:ext cx="829191" cy="803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7D5BA7-6265-2598-DD06-10BB82A5A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142" y="70161"/>
            <a:ext cx="1007411" cy="997502"/>
          </a:xfrm>
          <a:prstGeom prst="rect">
            <a:avLst/>
          </a:prstGeom>
        </p:spPr>
      </p:pic>
      <p:sp>
        <p:nvSpPr>
          <p:cNvPr id="3" name="Content Placeholder 12">
            <a:extLst>
              <a:ext uri="{FF2B5EF4-FFF2-40B4-BE49-F238E27FC236}">
                <a16:creationId xmlns:a16="http://schemas.microsoft.com/office/drawing/2014/main" id="{4EFDE52C-6496-1DB6-16C4-3F47A9A056BB}"/>
              </a:ext>
            </a:extLst>
          </p:cNvPr>
          <p:cNvSpPr txBox="1">
            <a:spLocks/>
          </p:cNvSpPr>
          <p:nvPr/>
        </p:nvSpPr>
        <p:spPr>
          <a:xfrm>
            <a:off x="453254" y="1896232"/>
            <a:ext cx="3147195" cy="254353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4400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4400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4400" b="1" dirty="0"/>
          </a:p>
          <a:p>
            <a:pPr algn="l" fontAlgn="base"/>
            <a:r>
              <a:rPr lang="en-US" sz="2200" dirty="0">
                <a:solidFill>
                  <a:srgbClr val="201F1E"/>
                </a:solidFill>
                <a:latin typeface="inherit"/>
              </a:rPr>
              <a:t>Recruiting</a:t>
            </a:r>
          </a:p>
          <a:p>
            <a:pPr algn="l" fontAlgn="base"/>
            <a:r>
              <a:rPr lang="en-US" sz="2200" dirty="0">
                <a:solidFill>
                  <a:srgbClr val="201F1E"/>
                </a:solidFill>
                <a:latin typeface="inherit"/>
              </a:rPr>
              <a:t>Administration</a:t>
            </a:r>
          </a:p>
          <a:p>
            <a:pPr algn="l" fontAlgn="base"/>
            <a:r>
              <a:rPr lang="en-US" sz="2200" dirty="0">
                <a:solidFill>
                  <a:srgbClr val="201F1E"/>
                </a:solidFill>
                <a:latin typeface="inherit"/>
              </a:rPr>
              <a:t>Programming</a:t>
            </a:r>
          </a:p>
          <a:p>
            <a:pPr algn="l" fontAlgn="base"/>
            <a:r>
              <a:rPr lang="en-US" sz="2200" dirty="0">
                <a:solidFill>
                  <a:srgbClr val="201F1E"/>
                </a:solidFill>
                <a:latin typeface="inherit"/>
              </a:rPr>
              <a:t>Legal &amp; Documentation</a:t>
            </a:r>
          </a:p>
          <a:p>
            <a:pPr algn="l" fontAlgn="base"/>
            <a:r>
              <a:rPr lang="en-US" sz="2200" dirty="0">
                <a:solidFill>
                  <a:srgbClr val="201F1E"/>
                </a:solidFill>
                <a:latin typeface="inherit"/>
              </a:rPr>
              <a:t>Presenting </a:t>
            </a:r>
            <a:r>
              <a:rPr lang="en-US" sz="1200" dirty="0">
                <a:solidFill>
                  <a:srgbClr val="201F1E"/>
                </a:solidFill>
                <a:latin typeface="inherit"/>
              </a:rPr>
              <a:t>(to patrol/resorts/NSP)</a:t>
            </a:r>
          </a:p>
          <a:p>
            <a:pPr marL="0" indent="0" algn="l" fontAlgn="base">
              <a:buNone/>
            </a:pPr>
            <a:endParaRPr lang="en-US" sz="2800" b="0" i="0" dirty="0">
              <a:solidFill>
                <a:srgbClr val="000000"/>
              </a:solidFill>
              <a:effectLst/>
              <a:latin typeface="segoe ui westeuropean"/>
            </a:endParaRPr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28BCD51C-B6EE-8D0C-80AF-0C4FC748FAD0}"/>
              </a:ext>
            </a:extLst>
          </p:cNvPr>
          <p:cNvSpPr txBox="1">
            <a:spLocks/>
          </p:cNvSpPr>
          <p:nvPr/>
        </p:nvSpPr>
        <p:spPr>
          <a:xfrm>
            <a:off x="3985029" y="1858640"/>
            <a:ext cx="3147195" cy="213139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3600" dirty="0"/>
          </a:p>
          <a:p>
            <a:pPr fontAlgn="base"/>
            <a:r>
              <a:rPr lang="en-US" sz="2200" dirty="0">
                <a:solidFill>
                  <a:srgbClr val="201F1E"/>
                </a:solidFill>
                <a:latin typeface="inherit"/>
              </a:rPr>
              <a:t>Uniforms</a:t>
            </a:r>
          </a:p>
          <a:p>
            <a:pPr fontAlgn="base"/>
            <a:r>
              <a:rPr lang="en-US" sz="2200" dirty="0">
                <a:solidFill>
                  <a:srgbClr val="201F1E"/>
                </a:solidFill>
                <a:latin typeface="inherit"/>
              </a:rPr>
              <a:t>Press</a:t>
            </a:r>
          </a:p>
          <a:p>
            <a:pPr fontAlgn="base"/>
            <a:r>
              <a:rPr lang="en-US" sz="2200" dirty="0">
                <a:solidFill>
                  <a:srgbClr val="201F1E"/>
                </a:solidFill>
                <a:latin typeface="inherit"/>
              </a:rPr>
              <a:t>Social Media</a:t>
            </a:r>
            <a:r>
              <a:rPr lang="en-US" sz="900" dirty="0">
                <a:solidFill>
                  <a:srgbClr val="201F1E"/>
                </a:solidFill>
                <a:latin typeface="inherit"/>
              </a:rPr>
              <a:t>(retention &amp; recruiting)</a:t>
            </a:r>
            <a:endParaRPr lang="en-US" sz="2400" dirty="0">
              <a:solidFill>
                <a:srgbClr val="201F1E"/>
              </a:solidFill>
              <a:latin typeface="inherit"/>
            </a:endParaRPr>
          </a:p>
          <a:p>
            <a:pPr fontAlgn="base"/>
            <a:r>
              <a:rPr lang="en-US" sz="2200" dirty="0">
                <a:solidFill>
                  <a:srgbClr val="201F1E"/>
                </a:solidFill>
                <a:latin typeface="inherit"/>
              </a:rPr>
              <a:t>Awards</a:t>
            </a:r>
          </a:p>
          <a:p>
            <a:pPr marL="0" indent="0" algn="l" fontAlgn="base">
              <a:buNone/>
            </a:pPr>
            <a:endParaRPr lang="en-US" sz="2800" i="0" dirty="0">
              <a:solidFill>
                <a:srgbClr val="000000"/>
              </a:solidFill>
              <a:effectLst/>
              <a:latin typeface="segoe ui westeuropean"/>
            </a:endParaRPr>
          </a:p>
        </p:txBody>
      </p:sp>
    </p:spTree>
    <p:extLst>
      <p:ext uri="{BB962C8B-B14F-4D97-AF65-F5344CB8AC3E}">
        <p14:creationId xmlns:p14="http://schemas.microsoft.com/office/powerpoint/2010/main" val="2563756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rosted drops on flat glass">
            <a:extLst>
              <a:ext uri="{FF2B5EF4-FFF2-40B4-BE49-F238E27FC236}">
                <a16:creationId xmlns:a16="http://schemas.microsoft.com/office/drawing/2014/main" id="{2771D128-D998-4ED8-9EB7-5F3516C8FC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46180" y="144000"/>
            <a:ext cx="11900839" cy="657000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0F8916-787C-3710-F825-CE2E5A19B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5323" y="539953"/>
            <a:ext cx="3356754" cy="5778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871293-0118-5B59-A06C-487E3FF31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23" y="231584"/>
            <a:ext cx="7544454" cy="3901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A42E57-0526-9781-F657-3F8F612B9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588" y="2073738"/>
            <a:ext cx="2856262" cy="429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69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rosted drops on flat glass">
            <a:extLst>
              <a:ext uri="{FF2B5EF4-FFF2-40B4-BE49-F238E27FC236}">
                <a16:creationId xmlns:a16="http://schemas.microsoft.com/office/drawing/2014/main" id="{2771D128-D998-4ED8-9EB7-5F3516C8FC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46180" y="144000"/>
            <a:ext cx="11900839" cy="6570000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FCF86F-7ADE-A154-F475-9B268769E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89" y="264209"/>
            <a:ext cx="5126892" cy="38451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065C35-8C00-5652-462B-28E634F34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165" y="3465726"/>
            <a:ext cx="5831680" cy="32783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B47E9A-402F-6475-8EF2-A3B237613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466" y="947536"/>
            <a:ext cx="6377354" cy="358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rosted drops on flat glass">
            <a:extLst>
              <a:ext uri="{FF2B5EF4-FFF2-40B4-BE49-F238E27FC236}">
                <a16:creationId xmlns:a16="http://schemas.microsoft.com/office/drawing/2014/main" id="{2771D128-D998-4ED8-9EB7-5F3516C8FC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45580" y="144000"/>
            <a:ext cx="11900839" cy="6570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81CB5B-CEEE-2DD2-4178-25A3E9C718C2}"/>
              </a:ext>
            </a:extLst>
          </p:cNvPr>
          <p:cNvSpPr txBox="1"/>
          <p:nvPr/>
        </p:nvSpPr>
        <p:spPr>
          <a:xfrm>
            <a:off x="914400" y="751079"/>
            <a:ext cx="1016127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What does the future of your Volunteer Patrol look like? </a:t>
            </a:r>
          </a:p>
          <a:p>
            <a:pPr algn="ctr"/>
            <a:endParaRPr lang="en-US" sz="4000" b="1" dirty="0"/>
          </a:p>
          <a:p>
            <a:pPr algn="ctr"/>
            <a:r>
              <a:rPr lang="en-US" sz="4000" b="1" dirty="0"/>
              <a:t>Are your long-time patrollers retiring? </a:t>
            </a:r>
          </a:p>
          <a:p>
            <a:pPr algn="ctr"/>
            <a:endParaRPr lang="en-US" sz="4000" b="1" dirty="0"/>
          </a:p>
          <a:p>
            <a:pPr algn="ctr"/>
            <a:r>
              <a:rPr lang="en-US" sz="4000" b="1" dirty="0"/>
              <a:t>Do you lay awake at night since resort management keeps asking if you have a sufficient 5 year patrol pipeline?</a:t>
            </a:r>
          </a:p>
        </p:txBody>
      </p:sp>
    </p:spTree>
    <p:extLst>
      <p:ext uri="{BB962C8B-B14F-4D97-AF65-F5344CB8AC3E}">
        <p14:creationId xmlns:p14="http://schemas.microsoft.com/office/powerpoint/2010/main" val="1937738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rosted drops on flat glass">
            <a:extLst>
              <a:ext uri="{FF2B5EF4-FFF2-40B4-BE49-F238E27FC236}">
                <a16:creationId xmlns:a16="http://schemas.microsoft.com/office/drawing/2014/main" id="{2771D128-D998-4ED8-9EB7-5F3516C8FC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46180" y="109710"/>
            <a:ext cx="11900839" cy="657000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50D8D0-810B-7D54-5167-0896F5139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587" y="659174"/>
            <a:ext cx="2862419" cy="2819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2858A0-1202-7093-ABF9-4C352C12C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296" y="1926823"/>
            <a:ext cx="2215558" cy="22069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B24127-9090-C98E-8408-31D24C53F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644" y="3429000"/>
            <a:ext cx="2224995" cy="239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05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Frosted drops on flat glass">
            <a:extLst>
              <a:ext uri="{FF2B5EF4-FFF2-40B4-BE49-F238E27FC236}">
                <a16:creationId xmlns:a16="http://schemas.microsoft.com/office/drawing/2014/main" id="{2771D128-D998-4ED8-9EB7-5F3516C8FC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146180" y="144000"/>
            <a:ext cx="11900839" cy="6570000"/>
          </a:xfr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0C7833EF-F2FC-4C18-9E89-7491D88CF2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86047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dirty="0"/>
              <a:t>Crystal Mountain Only SPY Format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37D1CA-B91A-410E-A968-D017BBE99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0000" y="1153584"/>
            <a:ext cx="5472000" cy="358775"/>
          </a:xfrm>
        </p:spPr>
        <p:txBody>
          <a:bodyPr/>
          <a:lstStyle/>
          <a:p>
            <a:r>
              <a:rPr lang="en-US" dirty="0"/>
              <a:t>What do SPYs Learn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677425" y="6322399"/>
            <a:ext cx="370575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14A28CA-C834-40CE-B48F-7EC8786E5D9E}"/>
              </a:ext>
            </a:extLst>
          </p:cNvPr>
          <p:cNvSpPr txBox="1">
            <a:spLocks/>
          </p:cNvSpPr>
          <p:nvPr/>
        </p:nvSpPr>
        <p:spPr>
          <a:xfrm>
            <a:off x="432000" y="4485568"/>
            <a:ext cx="5472000" cy="3587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40575A-0145-4983-AFCF-7DBF67AF6F3F}"/>
              </a:ext>
            </a:extLst>
          </p:cNvPr>
          <p:cNvSpPr/>
          <p:nvPr/>
        </p:nvSpPr>
        <p:spPr>
          <a:xfrm>
            <a:off x="10332720" y="6192000"/>
            <a:ext cx="1209040" cy="522000"/>
          </a:xfrm>
          <a:prstGeom prst="rect">
            <a:avLst/>
          </a:prstGeom>
          <a:solidFill>
            <a:srgbClr val="EAEAEA"/>
          </a:solidFill>
        </p:spPr>
        <p:txBody>
    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tx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6509E06-A79D-4270-BA34-EE54F6D75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8790" y="6204499"/>
            <a:ext cx="596899" cy="578282"/>
          </a:xfrm>
          <a:prstGeom prst="rect">
            <a:avLst/>
          </a:prstGeo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894F191-DB03-4A8B-948B-763D6143E077}"/>
              </a:ext>
            </a:extLst>
          </p:cNvPr>
          <p:cNvSpPr txBox="1">
            <a:spLocks/>
          </p:cNvSpPr>
          <p:nvPr/>
        </p:nvSpPr>
        <p:spPr>
          <a:xfrm>
            <a:off x="420000" y="1801942"/>
            <a:ext cx="11245425" cy="24127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83EEE1-FDFD-43CE-9E8B-921F15A04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" y="1585912"/>
            <a:ext cx="10816310" cy="377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1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/>
          <a:p>
            <a:r>
              <a:rPr lang="en-US" dirty="0"/>
              <a:t>SPY 1 Format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37D1CA-B91A-410E-A968-D017BBE99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0000" y="1153584"/>
            <a:ext cx="5472000" cy="358775"/>
          </a:xfrm>
        </p:spPr>
        <p:txBody>
          <a:bodyPr/>
          <a:lstStyle/>
          <a:p>
            <a:r>
              <a:rPr lang="en-US" dirty="0"/>
              <a:t>SPY1 Daily Program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677425" y="6322399"/>
            <a:ext cx="370575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14A28CA-C834-40CE-B48F-7EC8786E5D9E}"/>
              </a:ext>
            </a:extLst>
          </p:cNvPr>
          <p:cNvSpPr txBox="1">
            <a:spLocks/>
          </p:cNvSpPr>
          <p:nvPr/>
        </p:nvSpPr>
        <p:spPr>
          <a:xfrm>
            <a:off x="432000" y="4485568"/>
            <a:ext cx="5472000" cy="3587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40575A-0145-4983-AFCF-7DBF67AF6F3F}"/>
              </a:ext>
            </a:extLst>
          </p:cNvPr>
          <p:cNvSpPr/>
          <p:nvPr/>
        </p:nvSpPr>
        <p:spPr>
          <a:xfrm>
            <a:off x="10332720" y="6192000"/>
            <a:ext cx="1209040" cy="522000"/>
          </a:xfrm>
          <a:prstGeom prst="rect">
            <a:avLst/>
          </a:prstGeom>
          <a:solidFill>
            <a:srgbClr val="EAEAEA"/>
          </a:solidFill>
        </p:spPr>
        <p:txBody>
    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tx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6509E06-A79D-4270-BA34-EE54F6D75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8790" y="6204499"/>
            <a:ext cx="596899" cy="578282"/>
          </a:xfrm>
          <a:prstGeom prst="rect">
            <a:avLst/>
          </a:prstGeo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894F191-DB03-4A8B-948B-763D6143E077}"/>
              </a:ext>
            </a:extLst>
          </p:cNvPr>
          <p:cNvSpPr txBox="1">
            <a:spLocks/>
          </p:cNvSpPr>
          <p:nvPr/>
        </p:nvSpPr>
        <p:spPr>
          <a:xfrm>
            <a:off x="420000" y="1801942"/>
            <a:ext cx="11245425" cy="24127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8BF0A0-93DE-42BD-BF60-70D9AD611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162" y="743910"/>
            <a:ext cx="8598550" cy="508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58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ky view of desolate snow covered mountains">
            <a:extLst>
              <a:ext uri="{FF2B5EF4-FFF2-40B4-BE49-F238E27FC236}">
                <a16:creationId xmlns:a16="http://schemas.microsoft.com/office/drawing/2014/main" id="{D2F0B21B-60AF-4BFF-AB00-273F16E628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6771584" y="144000"/>
            <a:ext cx="5275131" cy="6048000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3B7D2F0-D16B-4916-87C1-9B29D9E765C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63604" y="2660595"/>
            <a:ext cx="6170949" cy="209245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i="1" dirty="0">
                <a:solidFill>
                  <a:srgbClr val="201F1E"/>
                </a:solidFill>
                <a:latin typeface="inherit"/>
              </a:rPr>
              <a:t> 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200" i="1" dirty="0">
              <a:solidFill>
                <a:srgbClr val="201F1E"/>
              </a:solidFill>
              <a:latin typeface="inherit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3200" i="1" dirty="0">
              <a:solidFill>
                <a:srgbClr val="201F1E"/>
              </a:solidFill>
              <a:latin typeface="inherit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3200" i="1" dirty="0">
              <a:solidFill>
                <a:srgbClr val="201F1E"/>
              </a:solidFill>
              <a:latin typeface="inherit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3200" i="1" dirty="0">
              <a:solidFill>
                <a:srgbClr val="201F1E"/>
              </a:solidFill>
              <a:latin typeface="inherit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3200" i="1" dirty="0">
              <a:solidFill>
                <a:srgbClr val="201F1E"/>
              </a:solidFill>
              <a:latin typeface="inherit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3200" i="1" dirty="0">
              <a:solidFill>
                <a:srgbClr val="201F1E"/>
              </a:solidFill>
              <a:latin typeface="inheri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600" i="1" dirty="0">
                <a:solidFill>
                  <a:srgbClr val="201F1E"/>
                </a:solidFill>
                <a:latin typeface="inherit"/>
              </a:rPr>
              <a:t>2022-23 Recap</a:t>
            </a:r>
          </a:p>
          <a:p>
            <a:pPr lvl="1" fontAlgn="base">
              <a:lnSpc>
                <a:spcPct val="150000"/>
              </a:lnSpc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Division Goals Update</a:t>
            </a:r>
          </a:p>
          <a:p>
            <a:pPr lvl="1" fontAlgn="base">
              <a:lnSpc>
                <a:spcPct val="150000"/>
              </a:lnSpc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SPY Programs: Day/Month/Season</a:t>
            </a:r>
          </a:p>
          <a:p>
            <a:pPr lvl="1" fontAlgn="base">
              <a:lnSpc>
                <a:spcPct val="150000"/>
              </a:lnSpc>
            </a:pPr>
            <a:r>
              <a:rPr lang="en-US" sz="2800" b="0" i="0" dirty="0">
                <a:solidFill>
                  <a:srgbClr val="201F1E"/>
                </a:solidFill>
                <a:effectLst/>
                <a:latin typeface="inherit"/>
              </a:rPr>
              <a:t>SPY Plug &amp; Play Resources</a:t>
            </a:r>
          </a:p>
          <a:p>
            <a:pPr marL="266700" lvl="1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C04312-35E3-496F-95A4-7178948D8DE7}"/>
              </a:ext>
            </a:extLst>
          </p:cNvPr>
          <p:cNvSpPr/>
          <p:nvPr/>
        </p:nvSpPr>
        <p:spPr>
          <a:xfrm>
            <a:off x="10332720" y="6192000"/>
            <a:ext cx="1209040" cy="522000"/>
          </a:xfrm>
          <a:prstGeom prst="rect">
            <a:avLst/>
          </a:prstGeom>
          <a:solidFill>
            <a:srgbClr val="EAEAEA"/>
          </a:solidFill>
        </p:spPr>
        <p:txBody>
    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tx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7943B7-6BF1-4073-AF22-29769CEBC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981" y="167248"/>
            <a:ext cx="829191" cy="8033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9A4EAD-167E-9CAB-BF74-4C6DA61FB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142" y="70161"/>
            <a:ext cx="1007411" cy="9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ky view of desolate snow covered mountains">
            <a:extLst>
              <a:ext uri="{FF2B5EF4-FFF2-40B4-BE49-F238E27FC236}">
                <a16:creationId xmlns:a16="http://schemas.microsoft.com/office/drawing/2014/main" id="{D2F0B21B-60AF-4BFF-AB00-273F16E628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6771584" y="144000"/>
            <a:ext cx="5275131" cy="6048000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3B7D2F0-D16B-4916-87C1-9B29D9E765C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53254" y="1754366"/>
            <a:ext cx="7471545" cy="3666721"/>
          </a:xfrm>
        </p:spPr>
        <p:txBody>
          <a:bodyPr/>
          <a:lstStyle/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endParaRPr lang="en-US" sz="4400" b="1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i="1" dirty="0">
                <a:latin typeface="inherit"/>
              </a:rPr>
              <a:t>SPY</a:t>
            </a:r>
            <a:r>
              <a:rPr lang="en-US" sz="3600" b="1" i="1" dirty="0"/>
              <a:t> </a:t>
            </a:r>
            <a:r>
              <a:rPr lang="en-US" sz="3600" b="1" i="1" dirty="0">
                <a:solidFill>
                  <a:srgbClr val="201F1E"/>
                </a:solidFill>
                <a:latin typeface="inherit"/>
              </a:rPr>
              <a:t>Division Goals </a:t>
            </a:r>
            <a:r>
              <a:rPr lang="en-US" sz="3600" b="1" i="1" dirty="0"/>
              <a:t> </a:t>
            </a:r>
          </a:p>
          <a:p>
            <a:pPr marL="790575" lvl="1" indent="-514350" fontAlgn="base">
              <a:lnSpc>
                <a:spcPct val="150000"/>
              </a:lnSpc>
              <a:buFont typeface="+mj-lt"/>
              <a:buAutoNum type="arabicPeriod"/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Divisional Leaders/Resources Update</a:t>
            </a:r>
          </a:p>
          <a:p>
            <a:pPr lvl="3" fontAlgn="base">
              <a:lnSpc>
                <a:spcPct val="150000"/>
              </a:lnSpc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Conference</a:t>
            </a:r>
          </a:p>
          <a:p>
            <a:pPr lvl="3" fontAlgn="base">
              <a:lnSpc>
                <a:spcPct val="150000"/>
              </a:lnSpc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Meet &amp; Greet</a:t>
            </a:r>
          </a:p>
          <a:p>
            <a:pPr lvl="3" fontAlgn="base">
              <a:lnSpc>
                <a:spcPct val="150000"/>
              </a:lnSpc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Monthly Call (</a:t>
            </a:r>
            <a:r>
              <a:rPr lang="en-US" sz="2800" dirty="0" err="1">
                <a:solidFill>
                  <a:srgbClr val="201F1E"/>
                </a:solidFill>
                <a:latin typeface="inherit"/>
              </a:rPr>
              <a:t>Div</a:t>
            </a:r>
            <a:r>
              <a:rPr lang="en-US" sz="2800" dirty="0">
                <a:solidFill>
                  <a:srgbClr val="201F1E"/>
                </a:solidFill>
                <a:latin typeface="inherit"/>
              </a:rPr>
              <a:t>/Natl) </a:t>
            </a:r>
          </a:p>
          <a:p>
            <a:pPr lvl="3" fontAlgn="base">
              <a:lnSpc>
                <a:spcPct val="150000"/>
              </a:lnSpc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Documentation Revamp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C04312-35E3-496F-95A4-7178948D8DE7}"/>
              </a:ext>
            </a:extLst>
          </p:cNvPr>
          <p:cNvSpPr/>
          <p:nvPr/>
        </p:nvSpPr>
        <p:spPr>
          <a:xfrm>
            <a:off x="10332720" y="6192000"/>
            <a:ext cx="1209040" cy="522000"/>
          </a:xfrm>
          <a:prstGeom prst="rect">
            <a:avLst/>
          </a:prstGeom>
          <a:solidFill>
            <a:srgbClr val="EAEAEA"/>
          </a:solidFill>
        </p:spPr>
        <p:txBody>
    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tx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54A0D5-AED5-92C4-D2DE-514F4967C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981" y="167248"/>
            <a:ext cx="829191" cy="803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39617F-5B49-E25A-94A6-B2E5B1EFE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142" y="70161"/>
            <a:ext cx="1007411" cy="9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59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ky view of desolate snow covered mountains">
            <a:extLst>
              <a:ext uri="{FF2B5EF4-FFF2-40B4-BE49-F238E27FC236}">
                <a16:creationId xmlns:a16="http://schemas.microsoft.com/office/drawing/2014/main" id="{D2F0B21B-60AF-4BFF-AB00-273F16E628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6771584" y="144000"/>
            <a:ext cx="5275131" cy="6048000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3B7D2F0-D16B-4916-87C1-9B29D9E765C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53254" y="2483710"/>
            <a:ext cx="7471545" cy="3666721"/>
          </a:xfrm>
        </p:spPr>
        <p:txBody>
          <a:bodyPr/>
          <a:lstStyle/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endParaRPr lang="en-US" sz="4400" b="1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i="1" dirty="0">
                <a:latin typeface="inherit"/>
              </a:rPr>
              <a:t>SPY</a:t>
            </a:r>
            <a:r>
              <a:rPr lang="en-US" sz="3600" b="1" i="1" dirty="0"/>
              <a:t> </a:t>
            </a:r>
            <a:r>
              <a:rPr lang="en-US" sz="3600" b="1" i="1" dirty="0">
                <a:solidFill>
                  <a:srgbClr val="201F1E"/>
                </a:solidFill>
                <a:latin typeface="inherit"/>
              </a:rPr>
              <a:t>Division Goals </a:t>
            </a:r>
            <a:r>
              <a:rPr lang="en-US" sz="3600" b="1" i="1" dirty="0"/>
              <a:t> </a:t>
            </a:r>
          </a:p>
          <a:p>
            <a:pPr marL="276225" lvl="1" indent="0" fontAlgn="base">
              <a:lnSpc>
                <a:spcPct val="150000"/>
              </a:lnSpc>
              <a:buNone/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2.   Appoint Regional Advisors</a:t>
            </a:r>
          </a:p>
          <a:p>
            <a:pPr lvl="3" fontAlgn="base">
              <a:lnSpc>
                <a:spcPct val="150000"/>
              </a:lnSpc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Wy’East (5)</a:t>
            </a:r>
          </a:p>
          <a:p>
            <a:pPr lvl="3" fontAlgn="base">
              <a:lnSpc>
                <a:spcPct val="150000"/>
              </a:lnSpc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Inland (8)</a:t>
            </a:r>
          </a:p>
          <a:p>
            <a:pPr lvl="3" fontAlgn="base">
              <a:lnSpc>
                <a:spcPct val="150000"/>
              </a:lnSpc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NW (8)</a:t>
            </a:r>
          </a:p>
          <a:p>
            <a:pPr lvl="3" fontAlgn="base">
              <a:lnSpc>
                <a:spcPct val="150000"/>
              </a:lnSpc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Oregon (4)</a:t>
            </a:r>
          </a:p>
          <a:p>
            <a:pPr lvl="3" fontAlgn="base">
              <a:lnSpc>
                <a:spcPct val="150000"/>
              </a:lnSpc>
            </a:pPr>
            <a:r>
              <a:rPr lang="en-US" sz="2800" dirty="0" err="1">
                <a:solidFill>
                  <a:srgbClr val="201F1E"/>
                </a:solidFill>
                <a:latin typeface="inherit"/>
              </a:rPr>
              <a:t>S.Idaho</a:t>
            </a:r>
            <a:r>
              <a:rPr lang="en-US" sz="2800" dirty="0">
                <a:solidFill>
                  <a:srgbClr val="201F1E"/>
                </a:solidFill>
                <a:latin typeface="inherit"/>
              </a:rPr>
              <a:t> (7)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C04312-35E3-496F-95A4-7178948D8DE7}"/>
              </a:ext>
            </a:extLst>
          </p:cNvPr>
          <p:cNvSpPr/>
          <p:nvPr/>
        </p:nvSpPr>
        <p:spPr>
          <a:xfrm>
            <a:off x="10332720" y="6192000"/>
            <a:ext cx="1209040" cy="522000"/>
          </a:xfrm>
          <a:prstGeom prst="rect">
            <a:avLst/>
          </a:prstGeom>
          <a:solidFill>
            <a:srgbClr val="EAEAEA"/>
          </a:solidFill>
        </p:spPr>
        <p:txBody>
    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tx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886DB1-D647-FA74-FD1C-926667C88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981" y="167248"/>
            <a:ext cx="829191" cy="803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7D5BA7-6265-2598-DD06-10BB82A5A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142" y="70161"/>
            <a:ext cx="1007411" cy="9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47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ky view of desolate snow covered mountains">
            <a:extLst>
              <a:ext uri="{FF2B5EF4-FFF2-40B4-BE49-F238E27FC236}">
                <a16:creationId xmlns:a16="http://schemas.microsoft.com/office/drawing/2014/main" id="{D2F0B21B-60AF-4BFF-AB00-273F16E628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6771584" y="144000"/>
            <a:ext cx="5275131" cy="6048000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3B7D2F0-D16B-4916-87C1-9B29D9E765C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53254" y="1553729"/>
            <a:ext cx="7471545" cy="3666721"/>
          </a:xfrm>
        </p:spPr>
        <p:txBody>
          <a:bodyPr/>
          <a:lstStyle/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endParaRPr lang="en-US" sz="4400" b="1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i="1" dirty="0">
                <a:solidFill>
                  <a:srgbClr val="201F1E"/>
                </a:solidFill>
                <a:latin typeface="inherit"/>
              </a:rPr>
              <a:t>SPY Division Goals  </a:t>
            </a:r>
          </a:p>
          <a:p>
            <a:pPr marL="276225" lvl="1" indent="0" fontAlgn="base">
              <a:lnSpc>
                <a:spcPct val="150000"/>
              </a:lnSpc>
              <a:buNone/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2.   Appoint Regional Advisors</a:t>
            </a:r>
          </a:p>
          <a:p>
            <a:pPr lvl="3" fontAlgn="base">
              <a:lnSpc>
                <a:spcPct val="150000"/>
              </a:lnSpc>
            </a:pPr>
            <a:r>
              <a:rPr lang="en-US" sz="2800" dirty="0">
                <a:solidFill>
                  <a:srgbClr val="201F1E"/>
                </a:solidFill>
                <a:latin typeface="inherit"/>
              </a:rPr>
              <a:t>Wy’East </a:t>
            </a:r>
          </a:p>
          <a:p>
            <a:pPr lvl="4"/>
            <a:r>
              <a:rPr lang="en-US" sz="2400" dirty="0">
                <a:solidFill>
                  <a:srgbClr val="201F1E"/>
                </a:solidFill>
                <a:latin typeface="inherit"/>
              </a:rPr>
              <a:t>Program @ all 5 areas</a:t>
            </a:r>
          </a:p>
          <a:p>
            <a:pPr lvl="4"/>
            <a:r>
              <a:rPr lang="en-US" sz="2400" dirty="0">
                <a:solidFill>
                  <a:srgbClr val="201F1E"/>
                </a:solidFill>
                <a:latin typeface="inherit"/>
              </a:rPr>
              <a:t>Trk 1 (pass ski, empty sled, 3 shadows)</a:t>
            </a:r>
          </a:p>
          <a:p>
            <a:pPr lvl="4"/>
            <a:r>
              <a:rPr lang="en-US" sz="2400" dirty="0">
                <a:solidFill>
                  <a:srgbClr val="201F1E"/>
                </a:solidFill>
                <a:latin typeface="inherit"/>
              </a:rPr>
              <a:t>Trk 2 (aid room, 5 shadow days)</a:t>
            </a:r>
          </a:p>
          <a:p>
            <a:pPr lvl="4"/>
            <a:r>
              <a:rPr lang="en-US" sz="2400" dirty="0">
                <a:solidFill>
                  <a:srgbClr val="201F1E"/>
                </a:solidFill>
                <a:latin typeface="inherit"/>
              </a:rPr>
              <a:t>Year 2 OEC. </a:t>
            </a:r>
          </a:p>
          <a:p>
            <a:pPr lvl="4"/>
            <a:r>
              <a:rPr lang="en-US" sz="2400" dirty="0">
                <a:solidFill>
                  <a:srgbClr val="201F1E"/>
                </a:solidFill>
                <a:latin typeface="inherit"/>
              </a:rPr>
              <a:t>11 SPYs, 4 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C04312-35E3-496F-95A4-7178948D8DE7}"/>
              </a:ext>
            </a:extLst>
          </p:cNvPr>
          <p:cNvSpPr/>
          <p:nvPr/>
        </p:nvSpPr>
        <p:spPr>
          <a:xfrm>
            <a:off x="10332720" y="6192000"/>
            <a:ext cx="1209040" cy="522000"/>
          </a:xfrm>
          <a:prstGeom prst="rect">
            <a:avLst/>
          </a:prstGeom>
          <a:solidFill>
            <a:srgbClr val="EAEAEA"/>
          </a:solidFill>
        </p:spPr>
        <p:txBody>
    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tx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886DB1-D647-FA74-FD1C-926667C88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981" y="167248"/>
            <a:ext cx="829191" cy="803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7D5BA7-6265-2598-DD06-10BB82A5A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142" y="70161"/>
            <a:ext cx="1007411" cy="9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31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ky view of desolate snow covered mountains">
            <a:extLst>
              <a:ext uri="{FF2B5EF4-FFF2-40B4-BE49-F238E27FC236}">
                <a16:creationId xmlns:a16="http://schemas.microsoft.com/office/drawing/2014/main" id="{D2F0B21B-60AF-4BFF-AB00-273F16E628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6772869" y="144000"/>
            <a:ext cx="5275131" cy="6048000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3B7D2F0-D16B-4916-87C1-9B29D9E765C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50240" y="2525279"/>
            <a:ext cx="7471545" cy="3666721"/>
          </a:xfrm>
        </p:spPr>
        <p:txBody>
          <a:bodyPr/>
          <a:lstStyle/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endParaRPr lang="en-US" sz="4400" b="1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i="1" dirty="0">
                <a:solidFill>
                  <a:srgbClr val="201F1E"/>
                </a:solidFill>
                <a:latin typeface="inherit"/>
              </a:rPr>
              <a:t>MHSP SPY 22-23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1F1E"/>
                </a:solidFill>
                <a:latin typeface="inherit"/>
              </a:rPr>
              <a:t>New Recruiting Focus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01F1E"/>
                </a:solidFill>
                <a:latin typeface="inherit"/>
              </a:rPr>
              <a:t>Eastside Ski Team Partnership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01F1E"/>
                </a:solidFill>
                <a:latin typeface="inherit"/>
              </a:rPr>
              <a:t>Parent/student meetings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01F1E"/>
                </a:solidFill>
                <a:latin typeface="inherit"/>
              </a:rPr>
              <a:t>Ski Team Ski Swap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1F1E"/>
                </a:solidFill>
                <a:latin typeface="inherit"/>
              </a:rPr>
              <a:t>CPR/AED Training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1F1E"/>
                </a:solidFill>
                <a:latin typeface="inherit"/>
              </a:rPr>
              <a:t>Outdoor First Care Training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1F1E"/>
                </a:solidFill>
                <a:latin typeface="inherit"/>
              </a:rPr>
              <a:t>Shadow Days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01F1E"/>
                </a:solidFill>
                <a:latin typeface="inherit"/>
              </a:rPr>
              <a:t>On Hill Training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01F1E"/>
                </a:solidFill>
                <a:latin typeface="inherit"/>
              </a:rPr>
              <a:t>Late Jan to April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01F1E"/>
                </a:solidFill>
                <a:latin typeface="inherit"/>
              </a:rPr>
              <a:t>Ski Skills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01F1E"/>
                </a:solidFill>
                <a:latin typeface="inherit"/>
              </a:rPr>
              <a:t>Avalanche Beacon Searches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01F1E"/>
                </a:solidFill>
                <a:latin typeface="inherit"/>
              </a:rPr>
              <a:t>Empty Sled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C04312-35E3-496F-95A4-7178948D8DE7}"/>
              </a:ext>
            </a:extLst>
          </p:cNvPr>
          <p:cNvSpPr/>
          <p:nvPr/>
        </p:nvSpPr>
        <p:spPr>
          <a:xfrm>
            <a:off x="10332720" y="6192000"/>
            <a:ext cx="1209040" cy="522000"/>
          </a:xfrm>
          <a:prstGeom prst="rect">
            <a:avLst/>
          </a:prstGeom>
          <a:solidFill>
            <a:srgbClr val="EAEAEA"/>
          </a:solidFill>
        </p:spPr>
        <p:txBody>
    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tx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886DB1-D647-FA74-FD1C-926667C88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981" y="167248"/>
            <a:ext cx="829191" cy="803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7D5BA7-6265-2598-DD06-10BB82A5A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142" y="70161"/>
            <a:ext cx="1007411" cy="9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72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ky view of desolate snow covered mountains">
            <a:extLst>
              <a:ext uri="{FF2B5EF4-FFF2-40B4-BE49-F238E27FC236}">
                <a16:creationId xmlns:a16="http://schemas.microsoft.com/office/drawing/2014/main" id="{D2F0B21B-60AF-4BFF-AB00-273F16E628E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6771584" y="144000"/>
            <a:ext cx="5275131" cy="6048000"/>
          </a:xfr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3B7D2F0-D16B-4916-87C1-9B29D9E765C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69582" y="2337500"/>
            <a:ext cx="7471545" cy="3666721"/>
          </a:xfrm>
        </p:spPr>
        <p:txBody>
          <a:bodyPr/>
          <a:lstStyle/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endParaRPr lang="en-US" sz="4400" b="1" dirty="0"/>
          </a:p>
          <a:p>
            <a:pPr marL="0" indent="0">
              <a:lnSpc>
                <a:spcPct val="150000"/>
              </a:lnSpc>
              <a:buNone/>
            </a:pPr>
            <a:endParaRPr lang="en-US" sz="3600" b="1" i="1" dirty="0">
              <a:solidFill>
                <a:srgbClr val="201F1E"/>
              </a:solidFill>
              <a:latin typeface="inherit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3600" b="1" i="1" dirty="0">
              <a:solidFill>
                <a:srgbClr val="201F1E"/>
              </a:solidFill>
              <a:latin typeface="inheri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i="1" dirty="0">
                <a:solidFill>
                  <a:srgbClr val="201F1E"/>
                </a:solidFill>
                <a:latin typeface="inherit"/>
              </a:rPr>
              <a:t>MHSP – SPY Program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01F1E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Program Successes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10% of OEC class former SPYs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Improved Youth Protection training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Documentation migrated to shared drive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1F1E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New recruiting pipeline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C04312-35E3-496F-95A4-7178948D8DE7}"/>
              </a:ext>
            </a:extLst>
          </p:cNvPr>
          <p:cNvSpPr/>
          <p:nvPr/>
        </p:nvSpPr>
        <p:spPr>
          <a:xfrm>
            <a:off x="10332720" y="6192000"/>
            <a:ext cx="1209040" cy="522000"/>
          </a:xfrm>
          <a:prstGeom prst="rect">
            <a:avLst/>
          </a:prstGeom>
          <a:solidFill>
            <a:srgbClr val="EAEAEA"/>
          </a:solidFill>
        </p:spPr>
        <p:txBody>
    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ts val="4700"/>
              </a:lnSpc>
              <a:spcBef>
                <a:spcPct val="0"/>
              </a:spcBef>
            </a:pPr>
            <a:endParaRPr lang="en-US" sz="4500">
              <a:solidFill>
                <a:schemeClr val="tx1"/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886DB1-D647-FA74-FD1C-926667C886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981" y="167248"/>
            <a:ext cx="829191" cy="803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7D5BA7-6265-2598-DD06-10BB82A5A9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142" y="70161"/>
            <a:ext cx="1007411" cy="99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38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skiers pose for a picture&#10;&#10;Description automatically generated with medium confidence">
            <a:extLst>
              <a:ext uri="{FF2B5EF4-FFF2-40B4-BE49-F238E27FC236}">
                <a16:creationId xmlns:a16="http://schemas.microsoft.com/office/drawing/2014/main" id="{4592461C-D937-D230-2F56-BE6CE2466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802" y="0"/>
            <a:ext cx="4806198" cy="36046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652260"/>
            <a:ext cx="12192000" cy="2057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group of people on a field&#10;&#10;Description automatically generated with low confidence">
            <a:extLst>
              <a:ext uri="{FF2B5EF4-FFF2-40B4-BE49-F238E27FC236}">
                <a16:creationId xmlns:a16="http://schemas.microsoft.com/office/drawing/2014/main" id="{2E62CA0A-5462-4CBF-8D8D-38224A9D3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0952" y="380951"/>
            <a:ext cx="3047611" cy="2285708"/>
          </a:xfrm>
          <a:prstGeom prst="rect">
            <a:avLst/>
          </a:prstGeom>
        </p:spPr>
      </p:pic>
      <p:pic>
        <p:nvPicPr>
          <p:cNvPr id="7" name="Picture 6" descr="A group of people posing for a photo on a snowy mountain&#10;&#10;Description automatically generated with medium confidence">
            <a:extLst>
              <a:ext uri="{FF2B5EF4-FFF2-40B4-BE49-F238E27FC236}">
                <a16:creationId xmlns:a16="http://schemas.microsoft.com/office/drawing/2014/main" id="{5F87622E-D0AC-E69B-36EE-678522C72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708" y="-448236"/>
            <a:ext cx="5100094" cy="3780734"/>
          </a:xfrm>
          <a:prstGeom prst="rect">
            <a:avLst/>
          </a:prstGeom>
        </p:spPr>
      </p:pic>
      <p:pic>
        <p:nvPicPr>
          <p:cNvPr id="9" name="Picture 8" descr="A picture containing text, indoor, person, floor&#10;&#10;Description automatically generated">
            <a:extLst>
              <a:ext uri="{FF2B5EF4-FFF2-40B4-BE49-F238E27FC236}">
                <a16:creationId xmlns:a16="http://schemas.microsoft.com/office/drawing/2014/main" id="{BE48D25D-5D2A-866F-A571-A752AC4ADE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7611"/>
            <a:ext cx="4806198" cy="3604649"/>
          </a:xfrm>
          <a:prstGeom prst="rect">
            <a:avLst/>
          </a:prstGeom>
        </p:spPr>
      </p:pic>
      <p:pic>
        <p:nvPicPr>
          <p:cNvPr id="11" name="Picture 10" descr="A picture containing text, person, indoor, scene&#10;&#10;Description automatically generated">
            <a:extLst>
              <a:ext uri="{FF2B5EF4-FFF2-40B4-BE49-F238E27FC236}">
                <a16:creationId xmlns:a16="http://schemas.microsoft.com/office/drawing/2014/main" id="{36776D06-ED58-DBFD-3843-8624C18876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198" y="3047610"/>
            <a:ext cx="4806199" cy="3604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D753BF-04B6-57D9-262D-FD4D6D3792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1467" y="3592467"/>
            <a:ext cx="4090166" cy="30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56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1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056AFF"/>
      </a:accent1>
      <a:accent2>
        <a:srgbClr val="FF391E"/>
      </a:accent2>
      <a:accent3>
        <a:srgbClr val="A1CC18"/>
      </a:accent3>
      <a:accent4>
        <a:srgbClr val="FFC000"/>
      </a:accent4>
      <a:accent5>
        <a:srgbClr val="1554B2"/>
      </a:accent5>
      <a:accent6>
        <a:srgbClr val="8BB20C"/>
      </a:accent6>
      <a:hlink>
        <a:srgbClr val="056AFF"/>
      </a:hlink>
      <a:folHlink>
        <a:srgbClr val="056AFF"/>
      </a:folHlink>
    </a:clrScheme>
    <a:fontScheme name="Custom 150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46000">
              <a:schemeClr val="bg1">
                <a:alpha val="90000"/>
              </a:schemeClr>
            </a:gs>
            <a:gs pos="0">
              <a:schemeClr val="accent1">
                <a:lumMod val="20000"/>
                <a:lumOff val="80000"/>
                <a:alpha val="50000"/>
              </a:schemeClr>
            </a:gs>
            <a:gs pos="80000">
              <a:schemeClr val="bg1">
                <a:lumMod val="95000"/>
              </a:schemeClr>
            </a:gs>
          </a:gsLst>
          <a:lin ang="3600000" scaled="0"/>
        </a:gradFill>
      </a:spPr>
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<a:prstTxWarp prst="textNoShape">
          <a:avLst/>
        </a:prstTxWarp>
        <a:noAutofit/>
      </a:bodyPr>
      <a:lstStyle>
        <a:defPPr algn="r">
          <a:lnSpc>
            <a:spcPts val="4700"/>
          </a:lnSpc>
          <a:spcBef>
            <a:spcPct val="0"/>
          </a:spcBef>
          <a:defRPr sz="4500">
            <a:solidFill>
              <a:schemeClr val="tx1"/>
            </a:solidFill>
            <a:latin typeface="Rockwell" panose="02060603020205020403" pitchFamily="18" charset="0"/>
            <a:ea typeface="+mj-ea"/>
            <a:cs typeface="+mj-cs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TF44613219_Snowscape presentation_AAS_v3" id="{3F58B2BF-7FCB-4030-95D0-6E1293A51CD9}" vid="{53A5683B-83CA-458E-B89B-61DA222BA6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A1A72F-8D9B-43C2-9EF9-F1EF7B91BE5A}">
  <ds:schemaRefs>
    <ds:schemaRef ds:uri="http://purl.org/dc/elements/1.1/"/>
    <ds:schemaRef ds:uri="http://purl.org/dc/dcmitype/"/>
    <ds:schemaRef ds:uri="71af3243-3dd4-4a8d-8c0d-dd76da1f02a5"/>
    <ds:schemaRef ds:uri="http://www.w3.org/XML/1998/namespace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</ds:schemaRefs>
</ds:datastoreItem>
</file>

<file path=customXml/itemProps2.xml><?xml version="1.0" encoding="utf-8"?>
<ds:datastoreItem xmlns:ds="http://schemas.openxmlformats.org/officeDocument/2006/customXml" ds:itemID="{8D349276-D03C-4504-A5DA-3C2BED60D3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597FF3-20AC-4CC1-81BE-167C9DD71F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Snowscape presentation</Template>
  <TotalTime>14447</TotalTime>
  <Words>955</Words>
  <Application>Microsoft Office PowerPoint</Application>
  <PresentationFormat>Widescreen</PresentationFormat>
  <Paragraphs>258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inherit</vt:lpstr>
      <vt:lpstr>Rockwell</vt:lpstr>
      <vt:lpstr>segoe ui westeuropean</vt:lpstr>
      <vt:lpstr>Times New Roman</vt:lpstr>
      <vt:lpstr>Office Theme</vt:lpstr>
      <vt:lpstr>PNWD SPY  ’22-’23 Recap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Crystal Mountain Only SPY Format</vt:lpstr>
      <vt:lpstr>SPY 1 Format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Cover Title</dc:title>
  <dc:creator>Tanja Carter</dc:creator>
  <cp:lastModifiedBy>Tanja Carter</cp:lastModifiedBy>
  <cp:revision>138</cp:revision>
  <dcterms:created xsi:type="dcterms:W3CDTF">2021-03-21T23:34:03Z</dcterms:created>
  <dcterms:modified xsi:type="dcterms:W3CDTF">2023-08-12T16:52:45Z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