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Gill Sans" panose="020B060402020202020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4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Emphasis on the </a:t>
            </a:r>
            <a:r>
              <a:rPr lang="en-US" i="1"/>
              <a:t>can</a:t>
            </a:r>
            <a:r>
              <a:rPr lang="en-US" i="0"/>
              <a:t> of PFA. PFA is not a silver bullet. 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i="0"/>
              <a:t>Co-workers in leu of responders or patrollers because the mountain community is small and everyone works closely together. 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i="0"/>
              <a:t>Average patroller career expectancy is five years, both volunteer and professional patrollers (NSP).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Safety – </a:t>
            </a:r>
            <a:r>
              <a:rPr lang="en-US" b="0"/>
              <a:t>Turn/remove Pt. away from scene,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Calm </a:t>
            </a:r>
            <a:r>
              <a:rPr lang="en-US" b="0"/>
              <a:t>- Hyperarousal (fight or flight) state.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Connection </a:t>
            </a:r>
            <a:r>
              <a:rPr lang="en-US" b="0"/>
              <a:t>– Allow loved one’s to be present at death.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Self-Efficacy </a:t>
            </a:r>
            <a:r>
              <a:rPr lang="en-US" b="0"/>
              <a:t>– Hold bandage, pull on rope, lift litter, etc.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Hope </a:t>
            </a:r>
            <a:r>
              <a:rPr lang="en-US" b="0"/>
              <a:t>– “You survived”, ”You are safe now”, “People will continue to look”. </a:t>
            </a:r>
            <a:endParaRPr b="1"/>
          </a:p>
        </p:txBody>
      </p:sp>
      <p:sp>
        <p:nvSpPr>
          <p:cNvPr id="194" name="Google Shape;19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e4fe760978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e4fe760978_0_1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e4fe760978_0_1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4fe7609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e4fe7609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e7438d16a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e7438d16a2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e7438d16a2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e7438d16a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e7438d16a2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e7438d16a2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e4fe760978_0_1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ge4fe760978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4fe76097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e4fe76097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4fe76097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e4fe76097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e4fe760978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e4fe760978_0_1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e4fe760978_0_1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4fe760978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e4fe760978_0_1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e4fe760978_0_1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e7438d16a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e7438d16a2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e7438d16a2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7438d16a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e7438d16a2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e7438d16a2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1437664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4" name="Google Shape;24;p2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1"/>
          </p:nvPr>
        </p:nvSpPr>
        <p:spPr>
          <a:xfrm rot="5400000">
            <a:off x="4527910" y="-1060599"/>
            <a:ext cx="3450613" cy="96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2" name="Google Shape;92;p11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>
            <a:spLocks noGrp="1"/>
          </p:cNvSpPr>
          <p:nvPr>
            <p:ph type="title"/>
          </p:nvPr>
        </p:nvSpPr>
        <p:spPr>
          <a:xfrm rot="5400000">
            <a:off x="7917038" y="2321047"/>
            <a:ext cx="4659889" cy="16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1"/>
          </p:nvPr>
        </p:nvSpPr>
        <p:spPr>
          <a:xfrm rot="5400000">
            <a:off x="3029143" y="-785498"/>
            <a:ext cx="4659889" cy="782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9" name="Google Shape;99;p12"/>
          <p:cNvCxnSpPr/>
          <p:nvPr/>
        </p:nvCxnSpPr>
        <p:spPr>
          <a:xfrm>
            <a:off x="9439111" y="798973"/>
            <a:ext cx="0" cy="4659889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1" name="Google Shape;31;p3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8" name="Google Shape;38;p4"/>
          <p:cNvCxnSpPr/>
          <p:nvPr/>
        </p:nvCxnSpPr>
        <p:spPr>
          <a:xfrm>
            <a:off x="1454239" y="3804985"/>
            <a:ext cx="8630446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2"/>
          </p:nvPr>
        </p:nvSpPr>
        <p:spPr>
          <a:xfrm>
            <a:off x="6413771" y="2017343"/>
            <a:ext cx="4645152" cy="344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6" name="Google Shape;46;p5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3"/>
          </p:nvPr>
        </p:nvSpPr>
        <p:spPr>
          <a:xfrm>
            <a:off x="6412362" y="2023003"/>
            <a:ext cx="4645152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4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6" name="Google Shape;56;p6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2" name="Google Shape;62;p7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5043714" y="798974"/>
            <a:ext cx="6012470" cy="465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2"/>
          </p:nvPr>
        </p:nvSpPr>
        <p:spPr>
          <a:xfrm>
            <a:off x="1444671" y="3205491"/>
            <a:ext cx="3275013" cy="224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4" name="Google Shape;74;p9"/>
          <p:cNvCxnSpPr/>
          <p:nvPr/>
        </p:nvCxnSpPr>
        <p:spPr>
          <a:xfrm>
            <a:off x="1448280" y="3205491"/>
            <a:ext cx="326949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10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77" name="Google Shape;77;p10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0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>
            <a:spLocks noGrp="1"/>
          </p:cNvSpPr>
          <p:nvPr>
            <p:ph type="pic" idx="2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body" idx="1"/>
          </p:nvPr>
        </p:nvSpPr>
        <p:spPr>
          <a:xfrm>
            <a:off x="1450329" y="3145992"/>
            <a:ext cx="5524404" cy="2003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dt" idx="10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ftr" idx="11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5" name="Google Shape;85;p10"/>
          <p:cNvCxnSpPr/>
          <p:nvPr/>
        </p:nvCxnSpPr>
        <p:spPr>
          <a:xfrm>
            <a:off x="1447382" y="3143605"/>
            <a:ext cx="552735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3">
            <a:alphaModFix/>
          </a:blip>
          <a:srcRect t="1538" b="-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1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>
            <a:spLocks noGrp="1"/>
          </p:cNvSpPr>
          <p:nvPr>
            <p:ph type="ctrTitle"/>
          </p:nvPr>
        </p:nvSpPr>
        <p:spPr>
          <a:xfrm>
            <a:off x="1777475" y="1302675"/>
            <a:ext cx="8637000" cy="19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</a:pPr>
            <a:r>
              <a:rPr lang="en-US" sz="3600"/>
              <a:t>PSYCHOLOGICAL FIRST AID (PFA)</a:t>
            </a: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</a:pP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None/>
            </a:pPr>
            <a:r>
              <a:rPr lang="en-US" sz="2530">
                <a:latin typeface="Times New Roman"/>
                <a:ea typeface="Times New Roman"/>
                <a:cs typeface="Times New Roman"/>
                <a:sym typeface="Times New Roman"/>
              </a:rPr>
              <a:t>2021 PNWD CONVENTION</a:t>
            </a:r>
            <a:endParaRPr sz="4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</a:pPr>
            <a:r>
              <a:rPr lang="en-US" sz="3600"/>
              <a:t> </a:t>
            </a:r>
            <a:endParaRPr sz="3600"/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1"/>
          </p:nvPr>
        </p:nvSpPr>
        <p:spPr>
          <a:xfrm>
            <a:off x="1777475" y="3109200"/>
            <a:ext cx="8637000" cy="26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None/>
            </a:pPr>
            <a:endParaRPr sz="1729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None/>
            </a:pPr>
            <a:r>
              <a:rPr lang="en-US" sz="1729">
                <a:latin typeface="Times New Roman"/>
                <a:ea typeface="Times New Roman"/>
                <a:cs typeface="Times New Roman"/>
                <a:sym typeface="Times New Roman"/>
              </a:rPr>
              <a:t>KACY CARLSON </a:t>
            </a:r>
            <a:endParaRPr sz="1729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None/>
            </a:pPr>
            <a:r>
              <a:rPr lang="en-US" sz="1729">
                <a:latin typeface="Times New Roman"/>
                <a:ea typeface="Times New Roman"/>
                <a:cs typeface="Times New Roman"/>
                <a:sym typeface="Times New Roman"/>
              </a:rPr>
              <a:t>MT. ASHLAND SKI AREA - PATROL DIRECTOR</a:t>
            </a:r>
            <a:endParaRPr sz="1729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None/>
            </a:pPr>
            <a:r>
              <a:rPr lang="en-US" sz="1729">
                <a:latin typeface="Times New Roman"/>
                <a:ea typeface="Times New Roman"/>
                <a:cs typeface="Times New Roman"/>
                <a:sym typeface="Times New Roman"/>
              </a:rPr>
              <a:t>PNWD CERTIFIED PROGRAM  - SUPERVISOR</a:t>
            </a:r>
            <a:endParaRPr sz="1729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30"/>
              <a:buNone/>
            </a:pPr>
            <a:r>
              <a:rPr lang="en-US" sz="1729">
                <a:latin typeface="Times New Roman"/>
                <a:ea typeface="Times New Roman"/>
                <a:cs typeface="Times New Roman"/>
                <a:sym typeface="Times New Roman"/>
              </a:rPr>
              <a:t>ASSOCIATION OF PROFESSIONAL PATROLLERS (APP) BOARD - CRITERIA COORDINATOR</a:t>
            </a:r>
            <a:endParaRPr sz="1729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None/>
            </a:pPr>
            <a:r>
              <a:rPr lang="en-US" sz="1729">
                <a:latin typeface="Times New Roman"/>
                <a:ea typeface="Times New Roman"/>
                <a:cs typeface="Times New Roman"/>
                <a:sym typeface="Times New Roman"/>
              </a:rPr>
              <a:t>RESPONDER ALLIANCE - AMBASSADOR and SKI PATROL TASK FORCE MEMBER</a:t>
            </a:r>
            <a:endParaRPr sz="1729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1048250" y="888350"/>
            <a:ext cx="39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13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09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>
            <a:spLocks noGrp="1"/>
          </p:cNvSpPr>
          <p:nvPr>
            <p:ph type="title"/>
          </p:nvPr>
        </p:nvSpPr>
        <p:spPr>
          <a:xfrm>
            <a:off x="1447317" y="609464"/>
            <a:ext cx="9605700" cy="10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LEARNING ABOUT AND IMPLEMENTING PFA CAN HELP PATROLLERS...</a:t>
            </a:r>
            <a:endParaRPr b="1"/>
          </a:p>
        </p:txBody>
      </p:sp>
      <p:sp>
        <p:nvSpPr>
          <p:cNvPr id="173" name="Google Shape;173;p22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09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174" name="Google Shape;174;p22"/>
          <p:cNvSpPr txBox="1">
            <a:spLocks noGrp="1"/>
          </p:cNvSpPr>
          <p:nvPr>
            <p:ph type="body" idx="2"/>
          </p:nvPr>
        </p:nvSpPr>
        <p:spPr>
          <a:xfrm>
            <a:off x="1290946" y="2123968"/>
            <a:ext cx="4645200" cy="344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lvl="1" indent="-241300" algn="l" rtl="0"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Provide better psychological care to patients. </a:t>
            </a:r>
            <a:endParaRPr sz="2000"/>
          </a:p>
          <a:p>
            <a:pPr marL="685800" lvl="1" indent="-2413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Improve patient outcomes. </a:t>
            </a:r>
            <a:endParaRPr sz="2000"/>
          </a:p>
          <a:p>
            <a:pPr marL="685800" lvl="1" indent="-2413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Reduce likelihood of patient stress injury. </a:t>
            </a: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body" idx="1"/>
          </p:nvPr>
        </p:nvSpPr>
        <p:spPr>
          <a:xfrm>
            <a:off x="6407831" y="1993103"/>
            <a:ext cx="4645200" cy="3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lvl="1" indent="-2413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Provide better psychological care to fellow patrollers.</a:t>
            </a:r>
            <a:endParaRPr sz="2000"/>
          </a:p>
          <a:p>
            <a:pPr marL="685800" lvl="1" indent="-241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Prolong the career expectancy of patrollers by aiding in the mitigation of stress injury formation. </a:t>
            </a:r>
            <a:endParaRPr sz="2000"/>
          </a:p>
          <a:p>
            <a:pPr marL="685800" lvl="1" indent="-2413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Create a cultural that promotes healthy and sustainable self-care routines for individuals and entire patrols. 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RECOGNIZING STRESS INJURY </a:t>
            </a:r>
            <a:endParaRPr/>
          </a:p>
        </p:txBody>
      </p:sp>
      <p:sp>
        <p:nvSpPr>
          <p:cNvPr id="181" name="Google Shape;181;p23"/>
          <p:cNvSpPr txBox="1">
            <a:spLocks noGrp="1"/>
          </p:cNvSpPr>
          <p:nvPr>
            <p:ph type="body" idx="1"/>
          </p:nvPr>
        </p:nvSpPr>
        <p:spPr>
          <a:xfrm>
            <a:off x="1451575" y="2015724"/>
            <a:ext cx="9603300" cy="38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Stress injury exists on a continuum, commonly referred to as the </a:t>
            </a:r>
            <a:r>
              <a:rPr lang="en-US" i="1"/>
              <a:t>Stress Continuum</a:t>
            </a:r>
            <a:r>
              <a:rPr lang="en-US"/>
              <a:t> </a:t>
            </a:r>
            <a:r>
              <a:rPr lang="en-US" i="1"/>
              <a:t>Model </a:t>
            </a:r>
            <a:r>
              <a:rPr lang="en-US"/>
              <a:t>(SCM) and was originally developed by the United States military to promote psychological health in soldiers.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3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09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>
            <a:spLocks noGrp="1"/>
          </p:cNvSpPr>
          <p:nvPr>
            <p:ph type="title"/>
          </p:nvPr>
        </p:nvSpPr>
        <p:spPr>
          <a:xfrm>
            <a:off x="1451550" y="378126"/>
            <a:ext cx="9603300" cy="12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STRESS CONTINUUM MODEL (SCM)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 sz="1800" b="1"/>
              <a:t>Note: </a:t>
            </a:r>
            <a:r>
              <a:rPr lang="en-US" sz="1800"/>
              <a:t>this is a modified SCM specifically for Eldora Ski Patrol, CO. Each patrol should generate specific language to match it’s specific culture. </a:t>
            </a:r>
            <a:endParaRPr sz="3000"/>
          </a:p>
        </p:txBody>
      </p:sp>
      <p:sp>
        <p:nvSpPr>
          <p:cNvPr id="189" name="Google Shape;189;p24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09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</a:t>
            </a:r>
            <a:endParaRPr/>
          </a:p>
        </p:txBody>
      </p:sp>
      <p:pic>
        <p:nvPicPr>
          <p:cNvPr id="190" name="Google Shape;190;p24"/>
          <p:cNvPicPr preferRelativeResize="0"/>
          <p:nvPr/>
        </p:nvPicPr>
        <p:blipFill rotWithShape="1">
          <a:blip r:embed="rId3">
            <a:alphaModFix/>
          </a:blip>
          <a:srcRect l="428"/>
          <a:stretch/>
        </p:blipFill>
        <p:spPr>
          <a:xfrm>
            <a:off x="142125" y="1936575"/>
            <a:ext cx="11903801" cy="479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INTRO TO IMPLEMENTING PFA </a:t>
            </a:r>
            <a:endParaRPr/>
          </a:p>
        </p:txBody>
      </p:sp>
      <p:sp>
        <p:nvSpPr>
          <p:cNvPr id="197" name="Google Shape;197;p25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862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50"/>
              <a:buChar char="•"/>
            </a:pPr>
            <a:r>
              <a:rPr lang="en-US" sz="1850"/>
              <a:t>PFA has five main components: </a:t>
            </a:r>
            <a:endParaRPr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en-US" sz="1665" b="1"/>
              <a:t>Safety – </a:t>
            </a:r>
            <a:r>
              <a:rPr lang="en-US" sz="1665"/>
              <a:t>Create an environment (physical and emotional) where the patient/patroller feels safe. </a:t>
            </a:r>
            <a:endParaRPr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en-US" sz="1665" b="1"/>
              <a:t>Calm – </a:t>
            </a:r>
            <a:r>
              <a:rPr lang="en-US" sz="1665"/>
              <a:t>Use calming language and body positioning in conjunction with </a:t>
            </a:r>
            <a:r>
              <a:rPr lang="en-US" sz="1665" i="1"/>
              <a:t>grounding </a:t>
            </a:r>
            <a:r>
              <a:rPr lang="en-US" sz="1665"/>
              <a:t>techniques to help calm the patient/patroller and reduce </a:t>
            </a:r>
            <a:r>
              <a:rPr lang="en-US" sz="1665" i="1"/>
              <a:t>hyperarousal</a:t>
            </a:r>
            <a:r>
              <a:rPr lang="en-US" sz="1665"/>
              <a:t>. </a:t>
            </a:r>
            <a:endParaRPr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en-US" sz="1665" b="1"/>
              <a:t>Connection – </a:t>
            </a:r>
            <a:r>
              <a:rPr lang="en-US" sz="1665"/>
              <a:t>Connect with patient/patroller on a personal level by asking about family, friends, or pets.  Utilize these resources if present and prudent to aid in connecting with the patient/patroller. </a:t>
            </a:r>
            <a:endParaRPr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en-US" sz="1665" b="1"/>
              <a:t>Self-Efficacy/Engage –  </a:t>
            </a:r>
            <a:r>
              <a:rPr lang="en-US" sz="1665"/>
              <a:t>When appropriate, strategically engage the patient/patroller in their own care or the care of others.</a:t>
            </a:r>
            <a:endParaRPr sz="1665" b="1"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en-US" sz="1665" b="1"/>
              <a:t>Hope - </a:t>
            </a:r>
            <a:r>
              <a:rPr lang="en-US" sz="1665"/>
              <a:t>Remind patient/patroller of facts that support the growth of hope. </a:t>
            </a:r>
            <a:endParaRPr sz="1665" b="1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50"/>
              <a:buChar char="•"/>
            </a:pPr>
            <a:r>
              <a:rPr lang="en-US" sz="1850"/>
              <a:t>These components will be individually described in more detail in conjunction with the responders goals when implementing these PFA components. </a:t>
            </a:r>
            <a:endParaRPr/>
          </a:p>
        </p:txBody>
      </p:sp>
      <p:sp>
        <p:nvSpPr>
          <p:cNvPr id="198" name="Google Shape;198;p25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09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ill Sans"/>
              <a:buNone/>
            </a:pPr>
            <a:r>
              <a:rPr lang="en-US" b="1"/>
              <a:t>SAFETY </a:t>
            </a:r>
            <a:br>
              <a:rPr lang="en-US" sz="2880" b="1"/>
            </a:br>
            <a:r>
              <a:rPr lang="en-US" sz="1800"/>
              <a:t>CREATING AN ENVIRONMENT THAT IS PHYSICALLY AND EMOTIONALLY SAFE. </a:t>
            </a:r>
            <a:br>
              <a:rPr lang="en-US" sz="1800"/>
            </a:br>
            <a:endParaRPr sz="2880"/>
          </a:p>
        </p:txBody>
      </p:sp>
      <p:sp>
        <p:nvSpPr>
          <p:cNvPr id="204" name="Google Shape;204;p26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2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●"/>
            </a:pPr>
            <a:r>
              <a:rPr lang="en-US"/>
              <a:t>Use language geared toward Safety - “now that you’re safe, “the hard part is over.”</a:t>
            </a:r>
            <a:endParaRPr/>
          </a:p>
          <a:p>
            <a:pPr marL="228600" lvl="0" indent="-2222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●"/>
            </a:pPr>
            <a:r>
              <a:rPr lang="en-US"/>
              <a:t>Shield patient/patroller from distressing details - removed distressing sites, sounds, turned down radios.</a:t>
            </a:r>
            <a:endParaRPr/>
          </a:p>
          <a:p>
            <a:pPr marL="228600" lvl="0" indent="-2222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Gill Sans"/>
              <a:buChar char="●"/>
            </a:pPr>
            <a:r>
              <a:rPr lang="en-US"/>
              <a:t>Offered tangible evidence of survival - warm layer, hot drink, dark chocolate, etc.</a:t>
            </a:r>
            <a:endParaRPr/>
          </a:p>
          <a:p>
            <a:pPr marL="228600" lvl="0" indent="-2222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Gill Sans"/>
              <a:buChar char="●"/>
            </a:pPr>
            <a:r>
              <a:rPr lang="en-US"/>
              <a:t>Reflected safety of the rescue - “we have lots of people here to help”, “these anchors are bomber”, “this toboggan is the best for this application.”</a:t>
            </a:r>
            <a:endParaRPr/>
          </a:p>
        </p:txBody>
      </p:sp>
      <p:sp>
        <p:nvSpPr>
          <p:cNvPr id="205" name="Google Shape;205;p26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09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ill Sans"/>
              <a:buNone/>
            </a:pPr>
            <a:r>
              <a:rPr lang="en-US" b="1"/>
              <a:t>CALM </a:t>
            </a:r>
            <a:br>
              <a:rPr lang="en-US" sz="2880" b="1"/>
            </a:br>
            <a:r>
              <a:rPr lang="en-US" sz="1800"/>
              <a:t>CALM THE PATIENT/PATROLLER AND REDUCE </a:t>
            </a:r>
            <a:r>
              <a:rPr lang="en-US" sz="1800" i="1"/>
              <a:t>HYPERAROUSAL</a:t>
            </a:r>
            <a:r>
              <a:rPr lang="en-US" sz="1800"/>
              <a:t>. </a:t>
            </a:r>
            <a:br>
              <a:rPr lang="en-US" sz="1800"/>
            </a:br>
            <a:endParaRPr sz="2880"/>
          </a:p>
        </p:txBody>
      </p:sp>
      <p:sp>
        <p:nvSpPr>
          <p:cNvPr id="211" name="Google Shape;211;p27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Use cool, calm, and collected language when interacting with patient and other patrollers.</a:t>
            </a:r>
            <a:endParaRPr/>
          </a:p>
          <a:p>
            <a:pPr marL="228600" lvl="0" indent="-2413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Gill Sans"/>
              <a:buChar char="•"/>
            </a:pPr>
            <a:r>
              <a:rPr lang="en-US"/>
              <a:t>Give feedback on rescue progrogress or patient improvement. 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ill Sans"/>
              <a:buChar char="•"/>
            </a:pPr>
            <a:r>
              <a:rPr lang="en-US"/>
              <a:t>Practice the use of appropriate facial expressions with other patrollers during times of minimal stress.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lvl="0" indent="-101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212" name="Google Shape;212;p27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09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 txBox="1">
            <a:spLocks noGrp="1"/>
          </p:cNvSpPr>
          <p:nvPr>
            <p:ph type="title"/>
          </p:nvPr>
        </p:nvSpPr>
        <p:spPr>
          <a:xfrm>
            <a:off x="1449217" y="804889"/>
            <a:ext cx="9605700" cy="10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ill Sans"/>
              <a:buNone/>
            </a:pPr>
            <a:r>
              <a:rPr lang="en-US" b="1"/>
              <a:t>CONNECTION </a:t>
            </a:r>
            <a:br>
              <a:rPr lang="en-US" sz="2880" b="1"/>
            </a:br>
            <a:r>
              <a:rPr lang="en-US" sz="2880" b="1"/>
              <a:t> </a:t>
            </a:r>
            <a:r>
              <a:rPr lang="en-US" sz="1800"/>
              <a:t>CONNECT WITH THE PATIENT/PATROLLER.</a:t>
            </a:r>
            <a:br>
              <a:rPr lang="en-US" sz="1800"/>
            </a:br>
            <a:endParaRPr sz="2880"/>
          </a:p>
        </p:txBody>
      </p:sp>
      <p:sp>
        <p:nvSpPr>
          <p:cNvPr id="218" name="Google Shape;218;p28"/>
          <p:cNvSpPr txBox="1">
            <a:spLocks noGrp="1"/>
          </p:cNvSpPr>
          <p:nvPr>
            <p:ph type="body" idx="1"/>
          </p:nvPr>
        </p:nvSpPr>
        <p:spPr>
          <a:xfrm>
            <a:off x="4325925" y="4346125"/>
            <a:ext cx="3852300" cy="1659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lvl="1" indent="-241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Utilize active listening:		 </a:t>
            </a:r>
            <a:endParaRPr sz="2000"/>
          </a:p>
          <a:p>
            <a:pPr marL="1143000" lvl="2" indent="-241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Eye-contact </a:t>
            </a:r>
            <a:endParaRPr sz="2000"/>
          </a:p>
          <a:p>
            <a:pPr marL="1143000" lvl="2" indent="-241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Reflecting statements </a:t>
            </a:r>
            <a:endParaRPr sz="2000"/>
          </a:p>
          <a:p>
            <a:pPr marL="685800" lvl="1" indent="-241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Get on their physical level </a:t>
            </a:r>
            <a:endParaRPr sz="2000"/>
          </a:p>
          <a:p>
            <a:pPr marL="228600" lvl="0" indent="-120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endParaRPr/>
          </a:p>
          <a:p>
            <a:pPr marL="228600" lvl="0" indent="-120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30"/>
              <a:buNone/>
            </a:pPr>
            <a:endParaRPr sz="2000"/>
          </a:p>
        </p:txBody>
      </p:sp>
      <p:sp>
        <p:nvSpPr>
          <p:cNvPr id="219" name="Google Shape;219;p28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09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20" name="Google Shape;220;p28"/>
          <p:cNvSpPr txBox="1">
            <a:spLocks noGrp="1"/>
          </p:cNvSpPr>
          <p:nvPr>
            <p:ph type="body" idx="2"/>
          </p:nvPr>
        </p:nvSpPr>
        <p:spPr>
          <a:xfrm>
            <a:off x="1353225" y="2017348"/>
            <a:ext cx="4645200" cy="2566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Connect with patient through common or shared experiences/likes: </a:t>
            </a:r>
            <a:endParaRPr/>
          </a:p>
          <a:p>
            <a:pPr marL="685800" lvl="1" indent="-25844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Use their first name and use it often. </a:t>
            </a:r>
            <a:endParaRPr sz="2000"/>
          </a:p>
          <a:p>
            <a:pPr marL="685800" lvl="1" indent="-25844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Tape name tag on patient.</a:t>
            </a:r>
            <a:endParaRPr sz="2000"/>
          </a:p>
          <a:p>
            <a:pPr marL="685800" lvl="1" indent="-25844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Ask about their equipment - “how do you like your skis/snowboard?”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8"/>
          <p:cNvSpPr txBox="1">
            <a:spLocks noGrp="1"/>
          </p:cNvSpPr>
          <p:nvPr>
            <p:ph type="body" idx="2"/>
          </p:nvPr>
        </p:nvSpPr>
        <p:spPr>
          <a:xfrm>
            <a:off x="6409725" y="2017348"/>
            <a:ext cx="4645200" cy="2566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Connect with patroller through common or shared experiences/likes: </a:t>
            </a:r>
            <a:endParaRPr/>
          </a:p>
          <a:p>
            <a:pPr marL="685800" lvl="1" indent="-25844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Use their first name and use it often. </a:t>
            </a:r>
            <a:endParaRPr sz="2000"/>
          </a:p>
          <a:p>
            <a:pPr marL="685800" lvl="1" indent="-25844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Suggest a healthy and sustainable self-care activity they you both enjoy, then do it together.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ill Sans"/>
              <a:buNone/>
            </a:pPr>
            <a:r>
              <a:rPr lang="en-US" b="1"/>
              <a:t>SELF-EFFICACY / ENGAGEMENT</a:t>
            </a:r>
            <a:br>
              <a:rPr lang="en-US" sz="2880" b="1"/>
            </a:br>
            <a:r>
              <a:rPr lang="en-US" sz="1800"/>
              <a:t>ENGAGE THE INDIVIDUAL IN THEIR OWN CARE OR THE CARE OF OTHERS.</a:t>
            </a:r>
            <a:br>
              <a:rPr lang="en-US" sz="1800" b="1"/>
            </a:br>
            <a:endParaRPr sz="2880"/>
          </a:p>
        </p:txBody>
      </p:sp>
      <p:sp>
        <p:nvSpPr>
          <p:cNvPr id="227" name="Google Shape;227;p29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 When appropriate ask patient, bystanders and fellow patrollers to assist in the event by: </a:t>
            </a:r>
            <a:endParaRPr/>
          </a:p>
          <a:p>
            <a:pPr marL="685800" lvl="1" indent="-2413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Holding extra equipment such as medical/rescue gear, patients equipment, etc…</a:t>
            </a:r>
            <a:endParaRPr sz="2000"/>
          </a:p>
          <a:p>
            <a:pPr marL="685800" lvl="1" indent="-2413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Hold toboggan.</a:t>
            </a:r>
            <a:endParaRPr sz="2000"/>
          </a:p>
          <a:p>
            <a:pPr marL="685800" lvl="1" indent="-2413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Dig out a planform to stabilize and package on.</a:t>
            </a:r>
            <a:endParaRPr sz="2000"/>
          </a:p>
          <a:p>
            <a:pPr marL="685800" lvl="1" indent="-2413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Stabilize injury.</a:t>
            </a:r>
            <a:endParaRPr sz="2000"/>
          </a:p>
          <a:p>
            <a:pPr marL="685800" lvl="1" indent="-2413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Conduct aspects of avalanche burial search.</a:t>
            </a:r>
            <a:endParaRPr sz="2000"/>
          </a:p>
          <a:p>
            <a:pPr marL="685800" lvl="1" indent="-2413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Etc…</a:t>
            </a:r>
            <a:endParaRPr sz="200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Get creative, engage those around you, even if the task might seem trivial. </a:t>
            </a:r>
            <a:endParaRPr/>
          </a:p>
        </p:txBody>
      </p:sp>
      <p:sp>
        <p:nvSpPr>
          <p:cNvPr id="228" name="Google Shape;228;p29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09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ill Sans"/>
              <a:buNone/>
            </a:pPr>
            <a:r>
              <a:rPr lang="en-US" b="1"/>
              <a:t>HOPE </a:t>
            </a:r>
            <a:br>
              <a:rPr lang="en-US" sz="2880" b="1"/>
            </a:br>
            <a:r>
              <a:rPr lang="en-US" sz="1800"/>
              <a:t>REMIND PATIENT/PATROLLER OF FACTS THAT SUPPORT THE GROWTH OF HOPE. </a:t>
            </a:r>
            <a:br>
              <a:rPr lang="en-US" sz="1800" b="1"/>
            </a:br>
            <a:endParaRPr sz="2880"/>
          </a:p>
        </p:txBody>
      </p:sp>
      <p:sp>
        <p:nvSpPr>
          <p:cNvPr id="234" name="Google Shape;234;p30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Rapid transport to advanced medical care facilities.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Remind patroller that winter is temporary.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Not everyday is like this.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You are cared about by your colleagues, friends, and family and will be supported through this experience.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Remind patroller that they are experienced and have tremendous value to the community.</a:t>
            </a:r>
            <a:endParaRPr/>
          </a:p>
        </p:txBody>
      </p:sp>
      <p:sp>
        <p:nvSpPr>
          <p:cNvPr id="235" name="Google Shape;235;p30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09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1"/>
          <p:cNvPicPr preferRelativeResize="0"/>
          <p:nvPr/>
        </p:nvPicPr>
        <p:blipFill rotWithShape="1">
          <a:blip r:embed="rId3">
            <a:alphaModFix/>
          </a:blip>
          <a:srcRect l="1900" t="44159" r="4484" b="2039"/>
          <a:stretch/>
        </p:blipFill>
        <p:spPr>
          <a:xfrm>
            <a:off x="550775" y="266500"/>
            <a:ext cx="11211000" cy="575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1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09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PRESENTATION GROUND RULES 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300" cy="3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92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•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This is an interactive conversation.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92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Times New Roman"/>
              <a:buChar char="•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Ask questions at any time.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92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Times New Roman"/>
              <a:buChar char="•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If I don't have the answer, I will find it and get it to you.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09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2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Implantation Example</a:t>
            </a:r>
            <a:endParaRPr/>
          </a:p>
        </p:txBody>
      </p:sp>
      <p:sp>
        <p:nvSpPr>
          <p:cNvPr id="249" name="Google Shape;249;p32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300" cy="345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Mt. Ashland Ski Patrol (MASP), is implementing an anonymous daily PFA check in where patroller selects a colored card corresponding with the SCM color scheme and place the selected card into a closed box. </a:t>
            </a:r>
            <a:endParaRPr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During the day, a member of the MASP PFA Taskforce, takes an inventory of the box’s cards and catalogs the number of each colored card on a digital spreadsheet. Over time, this spreadsheet serves as a longitudinal tracking of the patrol’s overall psychological health. A patrol’s stress injury vital sign.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2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09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Battery Charged vs. Depleted - Stress Injury as a Vital Sign </a:t>
            </a:r>
            <a:endParaRPr/>
          </a:p>
        </p:txBody>
      </p:sp>
      <p:pic>
        <p:nvPicPr>
          <p:cNvPr id="257" name="Google Shape;25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75" y="1853625"/>
            <a:ext cx="9723775" cy="402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3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09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4"/>
          <p:cNvSpPr txBox="1">
            <a:spLocks noGrp="1"/>
          </p:cNvSpPr>
          <p:nvPr>
            <p:ph type="title"/>
          </p:nvPr>
        </p:nvSpPr>
        <p:spPr>
          <a:xfrm>
            <a:off x="1294354" y="638594"/>
            <a:ext cx="9603300" cy="1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800"/>
              <a:buFont typeface="Arial"/>
              <a:buNone/>
            </a:pPr>
            <a:r>
              <a:rPr lang="en-US"/>
              <a:t>10 PRINCIPLES OF CRISIS LEADERSHIP</a:t>
            </a:r>
            <a:endParaRPr/>
          </a:p>
        </p:txBody>
      </p:sp>
      <p:sp>
        <p:nvSpPr>
          <p:cNvPr id="264" name="Google Shape;264;p34"/>
          <p:cNvSpPr txBox="1">
            <a:spLocks noGrp="1"/>
          </p:cNvSpPr>
          <p:nvPr>
            <p:ph type="body" idx="1"/>
          </p:nvPr>
        </p:nvSpPr>
        <p:spPr>
          <a:xfrm>
            <a:off x="768475" y="1901050"/>
            <a:ext cx="10262400" cy="40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/>
              <a:t>1. Structure is the antidote to chaos.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en-US"/>
              <a:t>2. Listen before you speak with intent to understand.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en-US"/>
              <a:t>3. Information is the antidote for anxiety.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en-US"/>
              <a:t>4. Empowerment is the antidote for feeling overwhelmed and out of control.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en-US"/>
              <a:t>5. People trust actions not words.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en-US"/>
              <a:t>6. Perceived support is the antidote for isolation.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en-US"/>
              <a:t>7. Cohesive groups do better in times of stress and challenge.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en-US"/>
              <a:t>8. There’s no such thing as an information vacuum.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en-US"/>
              <a:t>9. Transparent, timely and truthful communication.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en-US"/>
              <a:t>10. The moment of absolute certainty may never arise.</a:t>
            </a:r>
            <a:endParaRPr/>
          </a:p>
        </p:txBody>
      </p:sp>
      <p:sp>
        <p:nvSpPr>
          <p:cNvPr id="265" name="Google Shape;265;p34"/>
          <p:cNvSpPr txBox="1"/>
          <p:nvPr/>
        </p:nvSpPr>
        <p:spPr>
          <a:xfrm>
            <a:off x="768473" y="5811066"/>
            <a:ext cx="7991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Guidelines for Frontline Crisis Leadership at JHM during COVID-19 © 2020 Johns Hopkins Medicine. All rights reserved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4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09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5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ADDITIONAL INFORMATION AND RESOURCES  </a:t>
            </a:r>
            <a:endParaRPr/>
          </a:p>
        </p:txBody>
      </p:sp>
      <p:sp>
        <p:nvSpPr>
          <p:cNvPr id="272" name="Google Shape;272;p35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Responder Alliance </a:t>
            </a:r>
            <a:endParaRPr/>
          </a:p>
          <a:p>
            <a:pPr marL="685800" lvl="1" indent="-2413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Ski Patrol/Snow Science Community </a:t>
            </a:r>
            <a:endParaRPr sz="2000"/>
          </a:p>
          <a:p>
            <a:pPr marL="228600" lvl="0" indent="-2413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Survivors of Outdoor Adventure Recovery (S.O.A.R)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Trauma Stewardship Institute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Climbing Grief Fund – American Alpine Club </a:t>
            </a:r>
            <a:endParaRPr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273" name="Google Shape;273;p35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09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6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QUESTIONS? </a:t>
            </a:r>
            <a:endParaRPr/>
          </a:p>
        </p:txBody>
      </p:sp>
      <p:pic>
        <p:nvPicPr>
          <p:cNvPr id="279" name="Google Shape;279;p36" descr="scan0017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333" t="4006" r="6667"/>
          <a:stretch/>
        </p:blipFill>
        <p:spPr>
          <a:xfrm>
            <a:off x="4073236" y="2254332"/>
            <a:ext cx="3261619" cy="234933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0" name="Google Shape;280;p36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09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MY BACKGROUND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300" cy="3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54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Born and raised in Juneau, AK.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54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Times New Roman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Baccalaureate degree in geology - University of Oregon.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413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Times New Roman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Masters in Arts of Teaching - Southern Oregon University.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54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Times New Roman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Around 2018 I earned my NSP Certified # 799 and in 2019 I earned my Association of Professional Patrollers (APP) Certified # 625.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54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Times New Roman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 OEC and OET instructor and IT.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09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WHAT I HOPE YOU WILL LEAVE THIS PRESENTATION WITH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1"/>
          </p:nvPr>
        </p:nvSpPr>
        <p:spPr>
          <a:xfrm>
            <a:off x="1451575" y="2015724"/>
            <a:ext cx="9603300" cy="38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603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Times New Roman"/>
              <a:buChar char="•"/>
            </a:pPr>
            <a:r>
              <a:rPr lang="en-US" sz="2300">
                <a:latin typeface="Times New Roman"/>
                <a:ea typeface="Times New Roman"/>
                <a:cs typeface="Times New Roman"/>
                <a:sym typeface="Times New Roman"/>
              </a:rPr>
              <a:t>An overview of PFA.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60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•"/>
            </a:pPr>
            <a:r>
              <a:rPr lang="en-US" sz="2300">
                <a:latin typeface="Times New Roman"/>
                <a:ea typeface="Times New Roman"/>
                <a:cs typeface="Times New Roman"/>
                <a:sym typeface="Times New Roman"/>
              </a:rPr>
              <a:t>Importance of implementing PFA in your patrol.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60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•"/>
            </a:pPr>
            <a:r>
              <a:rPr lang="en-US" sz="2300">
                <a:latin typeface="Times New Roman"/>
                <a:ea typeface="Times New Roman"/>
                <a:cs typeface="Times New Roman"/>
                <a:sym typeface="Times New Roman"/>
              </a:rPr>
              <a:t>Step-by-step PFA implementation guide for your patrol. </a:t>
            </a:r>
            <a:endParaRPr sz="23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16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09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WHAT IS PSYCHOLOGICAL FIRST AID (PFA)</a:t>
            </a:r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PFA is a skills based method of mitigating stress injury formation in both first responders and patients during and immediately after a high-stress event.</a:t>
            </a:r>
            <a:endParaRPr/>
          </a:p>
          <a:p>
            <a:pPr marL="685800" lvl="1" indent="-2413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Psychological Stress injury – </a:t>
            </a:r>
            <a:r>
              <a:rPr lang="en-US" sz="2000" i="1"/>
              <a:t>Stress Injury </a:t>
            </a:r>
            <a:r>
              <a:rPr lang="en-US" sz="2000"/>
              <a:t>for short - is loosely defined as the effect of an unexpected and overwhelming event experienced by an individual. These effects can occur from a singular event or through cumulative exposure, such as the case of many patrollers. Stress injuries are physical injuries. </a:t>
            </a:r>
            <a:endParaRPr sz="2000"/>
          </a:p>
          <a:p>
            <a:pPr marL="228600" lvl="0" indent="-2413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THIS IS FOR PATIENTS AND PATROLLERS. </a:t>
            </a:r>
            <a:endParaRPr sz="200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>
              <a:highlight>
                <a:srgbClr val="FFFF00"/>
              </a:highlight>
            </a:endParaRPr>
          </a:p>
        </p:txBody>
      </p:sp>
      <p:sp>
        <p:nvSpPr>
          <p:cNvPr id="136" name="Google Shape;136;p17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09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PFA IN ACTION - ELDORA SKI PATROL, CO</a:t>
            </a:r>
            <a:endParaRPr/>
          </a:p>
        </p:txBody>
      </p:sp>
      <p:pic>
        <p:nvPicPr>
          <p:cNvPr id="143" name="Google Shape;143;p18" title="Eldora Patrol Resiliency v3.mp4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1575" y="1977975"/>
            <a:ext cx="9603302" cy="400942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09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WHY DO PNWD PATROLS NEED TO UNDERSTAND AND IMPLEMENT PFA? </a:t>
            </a:r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body" idx="1"/>
          </p:nvPr>
        </p:nvSpPr>
        <p:spPr>
          <a:xfrm>
            <a:off x="1451575" y="1604875"/>
            <a:ext cx="9603300" cy="445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“Unprecedented Events” and “Never Have I Ever…”</a:t>
            </a:r>
            <a:endParaRPr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Seen this many people in the backcountry.</a:t>
            </a:r>
            <a:endParaRPr sz="2000"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Lived/patrolled during a global pandemic.</a:t>
            </a:r>
            <a:endParaRPr sz="2000"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Experienced this degree of devastating wildfires.</a:t>
            </a:r>
            <a:endParaRPr sz="2000"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Stressors outside of patrolling - work and other personal stress. 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PFA represents best rescue practice:</a:t>
            </a:r>
            <a:endParaRPr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•"/>
            </a:pPr>
            <a:r>
              <a:rPr lang="en-US" sz="2000"/>
              <a:t>We’re already doing it, just do it with science.</a:t>
            </a:r>
            <a:endParaRPr sz="2000"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•"/>
            </a:pPr>
            <a:r>
              <a:rPr lang="en-US" sz="2000"/>
              <a:t>Builds trust and awareness for accurate medical diagnosis.</a:t>
            </a:r>
            <a:endParaRPr sz="2000"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•"/>
            </a:pPr>
            <a:r>
              <a:rPr lang="en-US" sz="2000"/>
              <a:t>Psychological injuries often far outlast physical injuries and can be permanent.</a:t>
            </a:r>
            <a:endParaRPr sz="2000"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•"/>
            </a:pPr>
            <a:r>
              <a:rPr lang="en-US" sz="2000"/>
              <a:t>Decreased physiological load means better patient outcomes. </a:t>
            </a: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09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is Injured?</a:t>
            </a:r>
            <a:endParaRPr/>
          </a:p>
        </p:txBody>
      </p:sp>
      <p:pic>
        <p:nvPicPr>
          <p:cNvPr id="159" name="Google Shape;15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1775" y="1996450"/>
            <a:ext cx="5735025" cy="358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is Injured? </a:t>
            </a:r>
            <a:endParaRPr/>
          </a:p>
        </p:txBody>
      </p:sp>
      <p:pic>
        <p:nvPicPr>
          <p:cNvPr id="166" name="Google Shape;16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1725" y="1971700"/>
            <a:ext cx="6268549" cy="3950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1509</Words>
  <Application>Microsoft Office PowerPoint</Application>
  <PresentationFormat>Widescreen</PresentationFormat>
  <Paragraphs>162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Gill Sans</vt:lpstr>
      <vt:lpstr>Times New Roman</vt:lpstr>
      <vt:lpstr>Arial</vt:lpstr>
      <vt:lpstr>Noto Sans Symbols</vt:lpstr>
      <vt:lpstr>Gallery</vt:lpstr>
      <vt:lpstr>PSYCHOLOGICAL FIRST AID (PFA)  2021 PNWD CONVENTION  </vt:lpstr>
      <vt:lpstr>PRESENTATION GROUND RULES </vt:lpstr>
      <vt:lpstr>MY BACKGROUND</vt:lpstr>
      <vt:lpstr>WHAT I HOPE YOU WILL LEAVE THIS PRESENTATION WITH</vt:lpstr>
      <vt:lpstr>WHAT IS PSYCHOLOGICAL FIRST AID (PFA)</vt:lpstr>
      <vt:lpstr>PFA IN ACTION - ELDORA SKI PATROL, CO</vt:lpstr>
      <vt:lpstr>WHY DO PNWD PATROLS NEED TO UNDERSTAND AND IMPLEMENT PFA? </vt:lpstr>
      <vt:lpstr>Who is Injured?</vt:lpstr>
      <vt:lpstr>Who is Injured? </vt:lpstr>
      <vt:lpstr>LEARNING ABOUT AND IMPLEMENTING PFA CAN HELP PATROLLERS...</vt:lpstr>
      <vt:lpstr>RECOGNIZING STRESS INJURY </vt:lpstr>
      <vt:lpstr>STRESS CONTINUUM MODEL (SCM) Note: this is a modified SCM specifically for Eldora Ski Patrol, CO. Each patrol should generate specific language to match it’s specific culture. </vt:lpstr>
      <vt:lpstr>INTRO TO IMPLEMENTING PFA </vt:lpstr>
      <vt:lpstr>SAFETY  CREATING AN ENVIRONMENT THAT IS PHYSICALLY AND EMOTIONALLY SAFE.  </vt:lpstr>
      <vt:lpstr>CALM  CALM THE PATIENT/PATROLLER AND REDUCE HYPERAROUSAL.  </vt:lpstr>
      <vt:lpstr>CONNECTION   CONNECT WITH THE PATIENT/PATROLLER. </vt:lpstr>
      <vt:lpstr>SELF-EFFICACY / ENGAGEMENT ENGAGE THE INDIVIDUAL IN THEIR OWN CARE OR THE CARE OF OTHERS. </vt:lpstr>
      <vt:lpstr>HOPE  REMIND PATIENT/PATROLLER OF FACTS THAT SUPPORT THE GROWTH OF HOPE.  </vt:lpstr>
      <vt:lpstr>PowerPoint Presentation</vt:lpstr>
      <vt:lpstr>Implantation Example</vt:lpstr>
      <vt:lpstr>Battery Charged vs. Depleted - Stress Injury as a Vital Sign </vt:lpstr>
      <vt:lpstr>10 PRINCIPLES OF CRISIS LEADERSHIP</vt:lpstr>
      <vt:lpstr>ADDITIONAL INFORMATION AND RESOURCES  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PSYCHOLOGICAL FIRST AID (PFA)  2021 PNWD CONVENTION  </dc:title>
  <dc:creator>Shelley Urben</dc:creator>
  <cp:lastModifiedBy>Shelley Urben</cp:lastModifiedBy>
  <cp:revision>1</cp:revision>
  <dcterms:modified xsi:type="dcterms:W3CDTF">2021-11-17T16:30:50Z</dcterms:modified>
</cp:coreProperties>
</file>